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jpg>
</file>

<file path=ppt/media/image12.pn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e Título"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m com Legenda" type="picTx">
  <p:cSld name="PICTURE_WITH_CAPTION_TEXT">
    <p:spTree>
      <p:nvGrpSpPr>
        <p:cNvPr id="67" name="Shape 67"/>
        <p:cNvGrpSpPr/>
        <p:nvPr/>
      </p:nvGrpSpPr>
      <p:grpSpPr>
        <a:xfrm>
          <a:off x="0" y="0"/>
          <a:ext cx="0" cy="0"/>
          <a:chOff x="0" y="0"/>
          <a:chExt cx="0" cy="0"/>
        </a:xfrm>
      </p:grpSpPr>
      <p:sp>
        <p:nvSpPr>
          <p:cNvPr id="68" name="Google Shape;68;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1"/>
          <p:cNvSpPr/>
          <p:nvPr>
            <p:ph idx="2" type="pic"/>
          </p:nvPr>
        </p:nvSpPr>
        <p:spPr>
          <a:xfrm>
            <a:off x="5183188" y="987425"/>
            <a:ext cx="6172200" cy="4873625"/>
          </a:xfrm>
          <a:prstGeom prst="rect">
            <a:avLst/>
          </a:prstGeom>
          <a:noFill/>
          <a:ln>
            <a:noFill/>
          </a:ln>
        </p:spPr>
      </p:sp>
      <p:sp>
        <p:nvSpPr>
          <p:cNvPr id="70" name="Google Shape;70;p1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Texto Vertical" type="vertTx">
  <p:cSld name="VERTICAL_TEXT">
    <p:spTree>
      <p:nvGrpSpPr>
        <p:cNvPr id="74" name="Shape 74"/>
        <p:cNvGrpSpPr/>
        <p:nvPr/>
      </p:nvGrpSpPr>
      <p:grpSpPr>
        <a:xfrm>
          <a:off x="0" y="0"/>
          <a:ext cx="0" cy="0"/>
          <a:chOff x="0" y="0"/>
          <a:chExt cx="0" cy="0"/>
        </a:xfrm>
      </p:grpSpPr>
      <p:sp>
        <p:nvSpPr>
          <p:cNvPr id="75" name="Google Shape;75;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o e Título Vertical" type="vertTitleAndTx">
  <p:cSld name="VERTICAL_TITLE_AND_VERTICAL_TEXT">
    <p:spTree>
      <p:nvGrpSpPr>
        <p:cNvPr id="80" name="Shape 80"/>
        <p:cNvGrpSpPr/>
        <p:nvPr/>
      </p:nvGrpSpPr>
      <p:grpSpPr>
        <a:xfrm>
          <a:off x="0" y="0"/>
          <a:ext cx="0" cy="0"/>
          <a:chOff x="0" y="0"/>
          <a:chExt cx="0" cy="0"/>
        </a:xfrm>
      </p:grpSpPr>
      <p:sp>
        <p:nvSpPr>
          <p:cNvPr id="81" name="Google Shape;81;p1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1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diagrama ou organograma" type="dgm">
  <p:cSld name="DIAGRAM">
    <p:spTree>
      <p:nvGrpSpPr>
        <p:cNvPr id="17" name="Shape 17"/>
        <p:cNvGrpSpPr/>
        <p:nvPr/>
      </p:nvGrpSpPr>
      <p:grpSpPr>
        <a:xfrm>
          <a:off x="0" y="0"/>
          <a:ext cx="0" cy="0"/>
          <a:chOff x="0" y="0"/>
          <a:chExt cx="0" cy="0"/>
        </a:xfrm>
      </p:grpSpPr>
      <p:sp>
        <p:nvSpPr>
          <p:cNvPr id="18" name="Google Shape;18;p3"/>
          <p:cNvSpPr txBox="1"/>
          <p:nvPr>
            <p:ph type="title"/>
          </p:nvPr>
        </p:nvSpPr>
        <p:spPr>
          <a:xfrm>
            <a:off x="766233" y="304801"/>
            <a:ext cx="10668000" cy="121602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p:nvPr>
            <p:ph idx="2" type="dgm"/>
          </p:nvPr>
        </p:nvSpPr>
        <p:spPr>
          <a:xfrm>
            <a:off x="755651" y="1752600"/>
            <a:ext cx="10668000" cy="42672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 name="Google Shape;20;p3"/>
          <p:cNvSpPr txBox="1"/>
          <p:nvPr>
            <p:ph idx="10" type="dt"/>
          </p:nvPr>
        </p:nvSpPr>
        <p:spPr>
          <a:xfrm>
            <a:off x="812800" y="6245225"/>
            <a:ext cx="2641600" cy="4762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165600" y="6245225"/>
            <a:ext cx="3860800" cy="476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737600" y="6245225"/>
            <a:ext cx="2641600" cy="476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rgbClr val="888888"/>
                </a:solidFill>
                <a:latin typeface="Calibri"/>
                <a:ea typeface="Calibri"/>
                <a:cs typeface="Calibri"/>
                <a:sym typeface="Calibri"/>
              </a:defRPr>
            </a:lvl1pPr>
            <a:lvl2pPr indent="0" lvl="1" marL="0" algn="r">
              <a:spcBef>
                <a:spcPts val="0"/>
              </a:spcBef>
              <a:buNone/>
              <a:defRPr b="0" i="0" sz="1200" u="none" cap="none" strike="noStrike">
                <a:solidFill>
                  <a:srgbClr val="888888"/>
                </a:solidFill>
                <a:latin typeface="Calibri"/>
                <a:ea typeface="Calibri"/>
                <a:cs typeface="Calibri"/>
                <a:sym typeface="Calibri"/>
              </a:defRPr>
            </a:lvl2pPr>
            <a:lvl3pPr indent="0" lvl="2" marL="0" algn="r">
              <a:spcBef>
                <a:spcPts val="0"/>
              </a:spcBef>
              <a:buNone/>
              <a:defRPr b="0" i="0" sz="1200" u="none" cap="none" strike="noStrike">
                <a:solidFill>
                  <a:srgbClr val="888888"/>
                </a:solidFill>
                <a:latin typeface="Calibri"/>
                <a:ea typeface="Calibri"/>
                <a:cs typeface="Calibri"/>
                <a:sym typeface="Calibri"/>
              </a:defRPr>
            </a:lvl3pPr>
            <a:lvl4pPr indent="0" lvl="3" marL="0" algn="r">
              <a:spcBef>
                <a:spcPts val="0"/>
              </a:spcBef>
              <a:buNone/>
              <a:defRPr b="0" i="0" sz="1200" u="none" cap="none" strike="noStrike">
                <a:solidFill>
                  <a:srgbClr val="888888"/>
                </a:solidFill>
                <a:latin typeface="Calibri"/>
                <a:ea typeface="Calibri"/>
                <a:cs typeface="Calibri"/>
                <a:sym typeface="Calibri"/>
              </a:defRPr>
            </a:lvl4pPr>
            <a:lvl5pPr indent="0" lvl="4" marL="0" algn="r">
              <a:spcBef>
                <a:spcPts val="0"/>
              </a:spcBef>
              <a:buNone/>
              <a:defRPr b="0" i="0" sz="1200" u="none" cap="none" strike="noStrike">
                <a:solidFill>
                  <a:srgbClr val="888888"/>
                </a:solidFill>
                <a:latin typeface="Calibri"/>
                <a:ea typeface="Calibri"/>
                <a:cs typeface="Calibri"/>
                <a:sym typeface="Calibri"/>
              </a:defRPr>
            </a:lvl5pPr>
            <a:lvl6pPr indent="0" lvl="5" marL="0" algn="r">
              <a:spcBef>
                <a:spcPts val="0"/>
              </a:spcBef>
              <a:buNone/>
              <a:defRPr b="0" i="0" sz="1200" u="none" cap="none" strike="noStrike">
                <a:solidFill>
                  <a:srgbClr val="888888"/>
                </a:solidFill>
                <a:latin typeface="Calibri"/>
                <a:ea typeface="Calibri"/>
                <a:cs typeface="Calibri"/>
                <a:sym typeface="Calibri"/>
              </a:defRPr>
            </a:lvl6pPr>
            <a:lvl7pPr indent="0" lvl="6" marL="0" algn="r">
              <a:spcBef>
                <a:spcPts val="0"/>
              </a:spcBef>
              <a:buNone/>
              <a:defRPr b="0" i="0" sz="1200" u="none" cap="none" strike="noStrike">
                <a:solidFill>
                  <a:srgbClr val="888888"/>
                </a:solidFill>
                <a:latin typeface="Calibri"/>
                <a:ea typeface="Calibri"/>
                <a:cs typeface="Calibri"/>
                <a:sym typeface="Calibri"/>
              </a:defRPr>
            </a:lvl7pPr>
            <a:lvl8pPr indent="0" lvl="7" marL="0" algn="r">
              <a:spcBef>
                <a:spcPts val="0"/>
              </a:spcBef>
              <a:buNone/>
              <a:defRPr b="0" i="0" sz="1200" u="none" cap="none" strike="noStrike">
                <a:solidFill>
                  <a:srgbClr val="888888"/>
                </a:solidFill>
                <a:latin typeface="Calibri"/>
                <a:ea typeface="Calibri"/>
                <a:cs typeface="Calibri"/>
                <a:sym typeface="Calibri"/>
              </a:defRPr>
            </a:lvl8pPr>
            <a:lvl9pPr indent="0" lvl="8" mar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nteúdo" type="obj">
  <p:cSld name="OBJECT">
    <p:spTree>
      <p:nvGrpSpPr>
        <p:cNvPr id="23" name="Shape 23"/>
        <p:cNvGrpSpPr/>
        <p:nvPr/>
      </p:nvGrpSpPr>
      <p:grpSpPr>
        <a:xfrm>
          <a:off x="0" y="0"/>
          <a:ext cx="0" cy="0"/>
          <a:chOff x="0" y="0"/>
          <a:chExt cx="0" cy="0"/>
        </a:xfrm>
      </p:grpSpPr>
      <p:sp>
        <p:nvSpPr>
          <p:cNvPr id="24" name="Google Shape;24;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beçalho da Seção" type="secHead">
  <p:cSld name="SECTION_HEADER">
    <p:spTree>
      <p:nvGrpSpPr>
        <p:cNvPr id="29" name="Shape 29"/>
        <p:cNvGrpSpPr/>
        <p:nvPr/>
      </p:nvGrpSpPr>
      <p:grpSpPr>
        <a:xfrm>
          <a:off x="0" y="0"/>
          <a:ext cx="0" cy="0"/>
          <a:chOff x="0" y="0"/>
          <a:chExt cx="0" cy="0"/>
        </a:xfrm>
      </p:grpSpPr>
      <p:sp>
        <p:nvSpPr>
          <p:cNvPr id="30" name="Google Shape;30;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2" name="Google Shape;32;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as Partes de Conteúdo" type="twoObj">
  <p:cSld name="TWO_OBJECTS">
    <p:spTree>
      <p:nvGrpSpPr>
        <p:cNvPr id="35" name="Shape 35"/>
        <p:cNvGrpSpPr/>
        <p:nvPr/>
      </p:nvGrpSpPr>
      <p:grpSpPr>
        <a:xfrm>
          <a:off x="0" y="0"/>
          <a:ext cx="0" cy="0"/>
          <a:chOff x="0" y="0"/>
          <a:chExt cx="0" cy="0"/>
        </a:xfrm>
      </p:grpSpPr>
      <p:sp>
        <p:nvSpPr>
          <p:cNvPr id="36" name="Google Shape;36;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ção" type="twoTxTwoObj">
  <p:cSld name="TWO_OBJECTS_WITH_TEXT">
    <p:spTree>
      <p:nvGrpSpPr>
        <p:cNvPr id="42" name="Shape 42"/>
        <p:cNvGrpSpPr/>
        <p:nvPr/>
      </p:nvGrpSpPr>
      <p:grpSpPr>
        <a:xfrm>
          <a:off x="0" y="0"/>
          <a:ext cx="0" cy="0"/>
          <a:chOff x="0" y="0"/>
          <a:chExt cx="0" cy="0"/>
        </a:xfrm>
      </p:grpSpPr>
      <p:sp>
        <p:nvSpPr>
          <p:cNvPr id="43" name="Google Shape;43;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mente Título" type="titleOnly">
  <p:cSld name="TITLE_ONLY">
    <p:spTree>
      <p:nvGrpSpPr>
        <p:cNvPr id="51" name="Shape 51"/>
        <p:cNvGrpSpPr/>
        <p:nvPr/>
      </p:nvGrpSpPr>
      <p:grpSpPr>
        <a:xfrm>
          <a:off x="0" y="0"/>
          <a:ext cx="0" cy="0"/>
          <a:chOff x="0" y="0"/>
          <a:chExt cx="0" cy="0"/>
        </a:xfrm>
      </p:grpSpPr>
      <p:sp>
        <p:nvSpPr>
          <p:cNvPr id="52" name="Google Shape;52;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 Branco" type="blank">
  <p:cSld name="BLANK">
    <p:spTree>
      <p:nvGrpSpPr>
        <p:cNvPr id="56" name="Shape 56"/>
        <p:cNvGrpSpPr/>
        <p:nvPr/>
      </p:nvGrpSpPr>
      <p:grpSpPr>
        <a:xfrm>
          <a:off x="0" y="0"/>
          <a:ext cx="0" cy="0"/>
          <a:chOff x="0" y="0"/>
          <a:chExt cx="0" cy="0"/>
        </a:xfrm>
      </p:grpSpPr>
      <p:sp>
        <p:nvSpPr>
          <p:cNvPr id="57" name="Google Shape;57;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údo com Legenda" type="objTx">
  <p:cSld name="OBJECT_WITH_CAPTION_TEXT">
    <p:spTree>
      <p:nvGrpSpPr>
        <p:cNvPr id="60" name="Shape 60"/>
        <p:cNvGrpSpPr/>
        <p:nvPr/>
      </p:nvGrpSpPr>
      <p:grpSpPr>
        <a:xfrm>
          <a:off x="0" y="0"/>
          <a:ext cx="0" cy="0"/>
          <a:chOff x="0" y="0"/>
          <a:chExt cx="0" cy="0"/>
        </a:xfrm>
      </p:grpSpPr>
      <p:sp>
        <p:nvSpPr>
          <p:cNvPr id="61" name="Google Shape;61;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1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3" name="Google Shape;63;p1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4" name="Google Shape;6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youtube.com/watch?v=MabbVn0Rlv4"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jpg"/><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jpg"/><Relationship Id="rId4" Type="http://schemas.openxmlformats.org/officeDocument/2006/relationships/image" Target="../media/image1.jpg"/><Relationship Id="rId5" Type="http://schemas.openxmlformats.org/officeDocument/2006/relationships/image" Target="../media/image2.jpg"/><Relationship Id="rId6" Type="http://schemas.openxmlformats.org/officeDocument/2006/relationships/image" Target="../media/image5.jpg"/><Relationship Id="rId7" Type="http://schemas.openxmlformats.org/officeDocument/2006/relationships/image" Target="../media/image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youtube.com/watch?v=RbGOPlChnKQ" TargetMode="External"/><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9" name="Shape 89"/>
        <p:cNvGrpSpPr/>
        <p:nvPr/>
      </p:nvGrpSpPr>
      <p:grpSpPr>
        <a:xfrm>
          <a:off x="0" y="0"/>
          <a:ext cx="0" cy="0"/>
          <a:chOff x="0" y="0"/>
          <a:chExt cx="0" cy="0"/>
        </a:xfrm>
      </p:grpSpPr>
      <p:sp>
        <p:nvSpPr>
          <p:cNvPr id="90" name="Google Shape;90;p1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1" name="Google Shape;91;p14"/>
          <p:cNvSpPr/>
          <p:nvPr/>
        </p:nvSpPr>
        <p:spPr>
          <a:xfrm>
            <a:off x="-1" y="1"/>
            <a:ext cx="606972" cy="3233984"/>
          </a:xfrm>
          <a:prstGeom prst="rect">
            <a:avLst/>
          </a:prstGeom>
          <a:solidFill>
            <a:srgbClr val="2626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2" name="Google Shape;92;p14"/>
          <p:cNvSpPr/>
          <p:nvPr/>
        </p:nvSpPr>
        <p:spPr>
          <a:xfrm>
            <a:off x="-1" y="3233984"/>
            <a:ext cx="606972" cy="362401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3" name="Google Shape;93;p14"/>
          <p:cNvSpPr/>
          <p:nvPr/>
        </p:nvSpPr>
        <p:spPr>
          <a:xfrm>
            <a:off x="606971" y="0"/>
            <a:ext cx="4565104" cy="68580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4" name="Google Shape;94;p14"/>
          <p:cNvSpPr txBox="1"/>
          <p:nvPr>
            <p:ph type="ctrTitle"/>
          </p:nvPr>
        </p:nvSpPr>
        <p:spPr>
          <a:xfrm>
            <a:off x="1036685" y="1152144"/>
            <a:ext cx="3794760" cy="3072393"/>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700"/>
              <a:buFont typeface="Times New Roman"/>
              <a:buNone/>
            </a:pPr>
            <a:r>
              <a:rPr b="1" lang="pt-BR" sz="2700" cap="none">
                <a:latin typeface="Times New Roman"/>
                <a:ea typeface="Times New Roman"/>
                <a:cs typeface="Times New Roman"/>
                <a:sym typeface="Times New Roman"/>
              </a:rPr>
              <a:t>AULA – DIREITOS HUMANOS DAS MULHERES</a:t>
            </a:r>
            <a:endParaRPr sz="2700"/>
          </a:p>
        </p:txBody>
      </p:sp>
      <p:sp>
        <p:nvSpPr>
          <p:cNvPr id="95" name="Google Shape;95;p14"/>
          <p:cNvSpPr txBox="1"/>
          <p:nvPr>
            <p:ph idx="1" type="subTitle"/>
          </p:nvPr>
        </p:nvSpPr>
        <p:spPr>
          <a:xfrm>
            <a:off x="1036684" y="4462272"/>
            <a:ext cx="3794760" cy="127283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pt-BR"/>
              <a:t>SMD 2023</a:t>
            </a:r>
            <a:endParaRPr/>
          </a:p>
        </p:txBody>
      </p:sp>
      <p:grpSp>
        <p:nvGrpSpPr>
          <p:cNvPr id="96" name="Google Shape;96;p14"/>
          <p:cNvGrpSpPr/>
          <p:nvPr/>
        </p:nvGrpSpPr>
        <p:grpSpPr>
          <a:xfrm>
            <a:off x="1188720" y="73152"/>
            <a:ext cx="1178966" cy="232963"/>
            <a:chOff x="7763256" y="73152"/>
            <a:chExt cx="1178966" cy="232963"/>
          </a:xfrm>
        </p:grpSpPr>
        <p:sp>
          <p:nvSpPr>
            <p:cNvPr id="97" name="Google Shape;97;p14"/>
            <p:cNvSpPr/>
            <p:nvPr/>
          </p:nvSpPr>
          <p:spPr>
            <a:xfrm>
              <a:off x="8263077"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8" name="Google Shape;98;p14"/>
            <p:cNvSpPr/>
            <p:nvPr/>
          </p:nvSpPr>
          <p:spPr>
            <a:xfrm>
              <a:off x="8263077"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9" name="Google Shape;99;p14"/>
            <p:cNvSpPr/>
            <p:nvPr/>
          </p:nvSpPr>
          <p:spPr>
            <a:xfrm>
              <a:off x="8138122"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0" name="Google Shape;100;p14"/>
            <p:cNvSpPr/>
            <p:nvPr/>
          </p:nvSpPr>
          <p:spPr>
            <a:xfrm>
              <a:off x="8138122"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1" name="Google Shape;101;p14"/>
            <p:cNvSpPr/>
            <p:nvPr/>
          </p:nvSpPr>
          <p:spPr>
            <a:xfrm>
              <a:off x="8013167"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2" name="Google Shape;102;p14"/>
            <p:cNvSpPr/>
            <p:nvPr/>
          </p:nvSpPr>
          <p:spPr>
            <a:xfrm>
              <a:off x="8013167"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3" name="Google Shape;103;p14"/>
            <p:cNvSpPr/>
            <p:nvPr/>
          </p:nvSpPr>
          <p:spPr>
            <a:xfrm>
              <a:off x="7888211"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4" name="Google Shape;104;p14"/>
            <p:cNvSpPr/>
            <p:nvPr/>
          </p:nvSpPr>
          <p:spPr>
            <a:xfrm>
              <a:off x="7888211"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5" name="Google Shape;105;p14"/>
            <p:cNvSpPr/>
            <p:nvPr/>
          </p:nvSpPr>
          <p:spPr>
            <a:xfrm>
              <a:off x="7763256"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6" name="Google Shape;106;p14"/>
            <p:cNvSpPr/>
            <p:nvPr/>
          </p:nvSpPr>
          <p:spPr>
            <a:xfrm>
              <a:off x="7763256"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7" name="Google Shape;107;p14"/>
            <p:cNvSpPr/>
            <p:nvPr/>
          </p:nvSpPr>
          <p:spPr>
            <a:xfrm>
              <a:off x="8887854"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8" name="Google Shape;108;p14"/>
            <p:cNvSpPr/>
            <p:nvPr/>
          </p:nvSpPr>
          <p:spPr>
            <a:xfrm>
              <a:off x="8887854"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9" name="Google Shape;109;p14"/>
            <p:cNvSpPr/>
            <p:nvPr/>
          </p:nvSpPr>
          <p:spPr>
            <a:xfrm>
              <a:off x="8762899"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0" name="Google Shape;110;p14"/>
            <p:cNvSpPr/>
            <p:nvPr/>
          </p:nvSpPr>
          <p:spPr>
            <a:xfrm>
              <a:off x="8762899"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1" name="Google Shape;111;p14"/>
            <p:cNvSpPr/>
            <p:nvPr/>
          </p:nvSpPr>
          <p:spPr>
            <a:xfrm>
              <a:off x="8637944"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2" name="Google Shape;112;p14"/>
            <p:cNvSpPr/>
            <p:nvPr/>
          </p:nvSpPr>
          <p:spPr>
            <a:xfrm>
              <a:off x="8637944"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3" name="Google Shape;113;p14"/>
            <p:cNvSpPr/>
            <p:nvPr/>
          </p:nvSpPr>
          <p:spPr>
            <a:xfrm>
              <a:off x="8512988"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4" name="Google Shape;114;p14"/>
            <p:cNvSpPr/>
            <p:nvPr/>
          </p:nvSpPr>
          <p:spPr>
            <a:xfrm>
              <a:off x="8512988"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5" name="Google Shape;115;p14"/>
            <p:cNvSpPr/>
            <p:nvPr/>
          </p:nvSpPr>
          <p:spPr>
            <a:xfrm>
              <a:off x="8388033"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6" name="Google Shape;116;p14"/>
            <p:cNvSpPr/>
            <p:nvPr/>
          </p:nvSpPr>
          <p:spPr>
            <a:xfrm>
              <a:off x="8388033"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pic>
        <p:nvPicPr>
          <p:cNvPr id="117" name="Google Shape;117;p14"/>
          <p:cNvPicPr preferRelativeResize="0"/>
          <p:nvPr/>
        </p:nvPicPr>
        <p:blipFill rotWithShape="1">
          <a:blip r:embed="rId3">
            <a:alphaModFix/>
          </a:blip>
          <a:srcRect b="282" l="0" r="-1" t="0"/>
          <a:stretch/>
        </p:blipFill>
        <p:spPr>
          <a:xfrm>
            <a:off x="5619404" y="1704639"/>
            <a:ext cx="6192981" cy="347365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5000"/>
                                        <p:tgtEl>
                                          <p:spTgt spid="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7" name="Shape 277"/>
        <p:cNvGrpSpPr/>
        <p:nvPr/>
      </p:nvGrpSpPr>
      <p:grpSpPr>
        <a:xfrm>
          <a:off x="0" y="0"/>
          <a:ext cx="0" cy="0"/>
          <a:chOff x="0" y="0"/>
          <a:chExt cx="0" cy="0"/>
        </a:xfrm>
      </p:grpSpPr>
      <p:sp>
        <p:nvSpPr>
          <p:cNvPr id="278" name="Google Shape;278;p23"/>
          <p:cNvSpPr/>
          <p:nvPr/>
        </p:nvSpPr>
        <p:spPr>
          <a:xfrm>
            <a:off x="0" y="0"/>
            <a:ext cx="12192000" cy="6858000"/>
          </a:xfrm>
          <a:prstGeom prst="rect">
            <a:avLst/>
          </a:prstGeom>
          <a:solidFill>
            <a:srgbClr val="EDEDE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79" name="Google Shape;279;p23"/>
          <p:cNvGrpSpPr/>
          <p:nvPr/>
        </p:nvGrpSpPr>
        <p:grpSpPr>
          <a:xfrm>
            <a:off x="0" y="0"/>
            <a:ext cx="7467600" cy="6858000"/>
            <a:chOff x="7467600" y="0"/>
            <a:chExt cx="4724400" cy="6858000"/>
          </a:xfrm>
        </p:grpSpPr>
        <p:sp>
          <p:nvSpPr>
            <p:cNvPr id="280" name="Google Shape;280;p23"/>
            <p:cNvSpPr/>
            <p:nvPr/>
          </p:nvSpPr>
          <p:spPr>
            <a:xfrm>
              <a:off x="7467600" y="0"/>
              <a:ext cx="4724400" cy="6858000"/>
            </a:xfrm>
            <a:prstGeom prst="rect">
              <a:avLst/>
            </a:prstGeom>
            <a:solidFill>
              <a:schemeClr val="accent5">
                <a:alpha val="6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81" name="Google Shape;281;p23"/>
            <p:cNvSpPr/>
            <p:nvPr/>
          </p:nvSpPr>
          <p:spPr>
            <a:xfrm>
              <a:off x="7467600" y="0"/>
              <a:ext cx="4724400" cy="6858000"/>
            </a:xfrm>
            <a:prstGeom prst="rect">
              <a:avLst/>
            </a:prstGeom>
            <a:solidFill>
              <a:srgbClr val="E1EFD8">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282" name="Google Shape;282;p23"/>
          <p:cNvSpPr/>
          <p:nvPr/>
        </p:nvSpPr>
        <p:spPr>
          <a:xfrm>
            <a:off x="-1" y="0"/>
            <a:ext cx="7369701" cy="6858000"/>
          </a:xfrm>
          <a:custGeom>
            <a:rect b="b" l="l" r="r" t="t"/>
            <a:pathLst>
              <a:path extrusionOk="0" h="6858000" w="7369701">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rgbClr val="EDEDE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3" name="Google Shape;283;p23"/>
          <p:cNvSpPr/>
          <p:nvPr/>
        </p:nvSpPr>
        <p:spPr>
          <a:xfrm>
            <a:off x="457200" y="990600"/>
            <a:ext cx="11277600" cy="4876800"/>
          </a:xfrm>
          <a:prstGeom prst="rect">
            <a:avLst/>
          </a:prstGeom>
          <a:solidFill>
            <a:schemeClr val="lt1"/>
          </a:solidFill>
          <a:ln>
            <a:noFill/>
          </a:ln>
          <a:effectLst>
            <a:outerShdw blurRad="317500" rotWithShape="0" algn="ctr">
              <a:schemeClr val="dk1">
                <a:alpha val="24705"/>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4" name="Google Shape;284;p23"/>
          <p:cNvSpPr txBox="1"/>
          <p:nvPr>
            <p:ph type="title"/>
          </p:nvPr>
        </p:nvSpPr>
        <p:spPr>
          <a:xfrm>
            <a:off x="1143000" y="1676400"/>
            <a:ext cx="3810000" cy="3505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Calibri"/>
              <a:buNone/>
            </a:pPr>
            <a:r>
              <a:rPr b="1" lang="pt-BR" sz="4000"/>
              <a:t>Concepções sexistas, machistas sobre o sexo feminino</a:t>
            </a:r>
            <a:endParaRPr b="1" sz="4000"/>
          </a:p>
        </p:txBody>
      </p:sp>
      <p:sp>
        <p:nvSpPr>
          <p:cNvPr id="285" name="Google Shape;285;p23"/>
          <p:cNvSpPr txBox="1"/>
          <p:nvPr>
            <p:ph idx="1" type="body"/>
          </p:nvPr>
        </p:nvSpPr>
        <p:spPr>
          <a:xfrm>
            <a:off x="5181604" y="1676400"/>
            <a:ext cx="5638796" cy="3505200"/>
          </a:xfrm>
          <a:prstGeom prst="rect">
            <a:avLst/>
          </a:prstGeom>
          <a:noFill/>
          <a:ln>
            <a:noFill/>
          </a:ln>
        </p:spPr>
        <p:txBody>
          <a:bodyPr anchorCtr="0" anchor="t" bIns="45700" lIns="91425" spcFirstLastPara="1" rIns="91425" wrap="square" tIns="45700">
            <a:normAutofit fontScale="85000" lnSpcReduction="20000"/>
          </a:bodyPr>
          <a:lstStyle/>
          <a:p>
            <a:pPr indent="-342900" lvl="0" marL="342900" rtl="0" algn="l">
              <a:lnSpc>
                <a:spcPct val="107000"/>
              </a:lnSpc>
              <a:spcBef>
                <a:spcPts val="0"/>
              </a:spcBef>
              <a:spcAft>
                <a:spcPts val="0"/>
              </a:spcAft>
              <a:buClr>
                <a:schemeClr val="dk1"/>
              </a:buClr>
              <a:buSzPct val="100000"/>
              <a:buFont typeface="Arial"/>
              <a:buChar char="•"/>
            </a:pPr>
            <a:r>
              <a:rPr lang="pt-BR" sz="1800">
                <a:latin typeface="Calibri"/>
                <a:ea typeface="Calibri"/>
                <a:cs typeface="Calibri"/>
                <a:sym typeface="Calibri"/>
              </a:rPr>
              <a:t>Somente a partir do século XVIII a ciência passou a considerar a existência de dois sexos biológicos.</a:t>
            </a:r>
            <a:r>
              <a:rPr i="1" lang="pt-BR" sz="1800">
                <a:latin typeface="Calibri"/>
                <a:ea typeface="Calibri"/>
                <a:cs typeface="Calibri"/>
                <a:sym typeface="Calibri"/>
              </a:rPr>
              <a:t>  </a:t>
            </a:r>
            <a:endParaRPr sz="1800">
              <a:latin typeface="Calibri"/>
              <a:ea typeface="Calibri"/>
              <a:cs typeface="Calibri"/>
              <a:sym typeface="Calibri"/>
            </a:endParaRPr>
          </a:p>
          <a:p>
            <a:pPr indent="-342900" lvl="0" marL="342900" rtl="0" algn="l">
              <a:lnSpc>
                <a:spcPct val="107000"/>
              </a:lnSpc>
              <a:spcBef>
                <a:spcPts val="1800"/>
              </a:spcBef>
              <a:spcAft>
                <a:spcPts val="0"/>
              </a:spcAft>
              <a:buClr>
                <a:schemeClr val="dk1"/>
              </a:buClr>
              <a:buSzPct val="100000"/>
              <a:buFont typeface="Arial"/>
              <a:buChar char="•"/>
            </a:pPr>
            <a:r>
              <a:rPr b="1" lang="pt-BR" sz="1800">
                <a:latin typeface="Calibri"/>
                <a:ea typeface="Calibri"/>
                <a:cs typeface="Calibri"/>
                <a:sym typeface="Calibri"/>
              </a:rPr>
              <a:t>Galeno</a:t>
            </a:r>
            <a:r>
              <a:rPr lang="pt-BR" sz="1800">
                <a:latin typeface="Calibri"/>
                <a:ea typeface="Calibri"/>
                <a:cs typeface="Calibri"/>
                <a:sym typeface="Calibri"/>
              </a:rPr>
              <a:t>: pare ele haveria um corpo diferenciado com base em graus de perfeição</a:t>
            </a:r>
            <a:endParaRPr/>
          </a:p>
          <a:p>
            <a:pPr indent="-342900" lvl="0" marL="342900" rtl="0" algn="l">
              <a:lnSpc>
                <a:spcPct val="107000"/>
              </a:lnSpc>
              <a:spcBef>
                <a:spcPts val="1800"/>
              </a:spcBef>
              <a:spcAft>
                <a:spcPts val="0"/>
              </a:spcAft>
              <a:buClr>
                <a:schemeClr val="dk1"/>
              </a:buClr>
              <a:buSzPct val="100000"/>
              <a:buFont typeface="Arial"/>
              <a:buChar char="•"/>
            </a:pPr>
            <a:r>
              <a:rPr lang="pt-BR" sz="1800">
                <a:latin typeface="Calibri"/>
                <a:ea typeface="Calibri"/>
                <a:cs typeface="Calibri"/>
                <a:sym typeface="Calibri"/>
              </a:rPr>
              <a:t>Esta perfeição estava atribuída ao calor emanado de cada corpo. Dependendo da quantidade de calor atribuída a cada corpo, ele se moldaria, em termos mais ou menos perfeitos, em um corpo de homem quando o calor fosse suficiente para projetar para fora os órgãos reprodutivos, ou em um corpo de mulher quando fosse insuficiente e os órgãos permaneceriam internos</a:t>
            </a:r>
            <a:endParaRPr/>
          </a:p>
          <a:p>
            <a:pPr indent="-342900" lvl="0" marL="342900" rtl="0" algn="l">
              <a:lnSpc>
                <a:spcPct val="107000"/>
              </a:lnSpc>
              <a:spcBef>
                <a:spcPts val="1800"/>
              </a:spcBef>
              <a:spcAft>
                <a:spcPts val="0"/>
              </a:spcAft>
              <a:buClr>
                <a:schemeClr val="dk1"/>
              </a:buClr>
              <a:buSzPct val="100000"/>
              <a:buFont typeface="Arial"/>
              <a:buChar char="•"/>
            </a:pPr>
            <a:r>
              <a:rPr lang="pt-BR" sz="1800">
                <a:latin typeface="Calibri"/>
                <a:ea typeface="Calibri"/>
                <a:cs typeface="Calibri"/>
                <a:sym typeface="Calibri"/>
              </a:rPr>
              <a:t>Desta forma,  homens e mulheres seriam dotados de pênis e testículos, por exemplo. A única diferença é que na mulher esses órgãos não seriam externos (vide imagem).</a:t>
            </a:r>
            <a:endParaRPr/>
          </a:p>
          <a:p>
            <a:pPr indent="-158432" lvl="0" marL="228600" rtl="0" algn="l">
              <a:lnSpc>
                <a:spcPct val="90000"/>
              </a:lnSpc>
              <a:spcBef>
                <a:spcPts val="1800"/>
              </a:spcBef>
              <a:spcAft>
                <a:spcPts val="0"/>
              </a:spcAft>
              <a:buClr>
                <a:schemeClr val="dk1"/>
              </a:buClr>
              <a:buSzPct val="100000"/>
              <a:buNone/>
            </a:pPr>
            <a:r>
              <a:t/>
            </a:r>
            <a:endParaRPr i="1" sz="13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9" name="Shape 289"/>
        <p:cNvGrpSpPr/>
        <p:nvPr/>
      </p:nvGrpSpPr>
      <p:grpSpPr>
        <a:xfrm>
          <a:off x="0" y="0"/>
          <a:ext cx="0" cy="0"/>
          <a:chOff x="0" y="0"/>
          <a:chExt cx="0" cy="0"/>
        </a:xfrm>
      </p:grpSpPr>
      <p:sp>
        <p:nvSpPr>
          <p:cNvPr id="290" name="Google Shape;290;p2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91" name="Google Shape;291;p24"/>
          <p:cNvSpPr/>
          <p:nvPr/>
        </p:nvSpPr>
        <p:spPr>
          <a:xfrm>
            <a:off x="-1" y="1"/>
            <a:ext cx="6006663" cy="3233984"/>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92" name="Google Shape;292;p24"/>
          <p:cNvSpPr txBox="1"/>
          <p:nvPr>
            <p:ph type="title"/>
          </p:nvPr>
        </p:nvSpPr>
        <p:spPr>
          <a:xfrm>
            <a:off x="1166648" y="721805"/>
            <a:ext cx="4264888" cy="2221992"/>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Calibri"/>
              <a:buNone/>
            </a:pPr>
            <a:r>
              <a:rPr b="1" lang="pt-BR" sz="4200"/>
              <a:t>O modelo do sexo único</a:t>
            </a:r>
            <a:endParaRPr/>
          </a:p>
        </p:txBody>
      </p:sp>
      <p:sp>
        <p:nvSpPr>
          <p:cNvPr id="293" name="Google Shape;293;p24"/>
          <p:cNvSpPr/>
          <p:nvPr/>
        </p:nvSpPr>
        <p:spPr>
          <a:xfrm>
            <a:off x="-1" y="1"/>
            <a:ext cx="606972" cy="3233984"/>
          </a:xfrm>
          <a:prstGeom prst="rect">
            <a:avLst/>
          </a:prstGeom>
          <a:solidFill>
            <a:srgbClr val="2626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294" name="Google Shape;294;p24"/>
          <p:cNvGrpSpPr/>
          <p:nvPr/>
        </p:nvGrpSpPr>
        <p:grpSpPr>
          <a:xfrm>
            <a:off x="1188720" y="73152"/>
            <a:ext cx="1178966" cy="232963"/>
            <a:chOff x="7763256" y="73152"/>
            <a:chExt cx="1178966" cy="232963"/>
          </a:xfrm>
        </p:grpSpPr>
        <p:sp>
          <p:nvSpPr>
            <p:cNvPr id="295" name="Google Shape;295;p24"/>
            <p:cNvSpPr/>
            <p:nvPr/>
          </p:nvSpPr>
          <p:spPr>
            <a:xfrm>
              <a:off x="8263077"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96" name="Google Shape;296;p24"/>
            <p:cNvSpPr/>
            <p:nvPr/>
          </p:nvSpPr>
          <p:spPr>
            <a:xfrm>
              <a:off x="8263077"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97" name="Google Shape;297;p24"/>
            <p:cNvSpPr/>
            <p:nvPr/>
          </p:nvSpPr>
          <p:spPr>
            <a:xfrm>
              <a:off x="8138122"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98" name="Google Shape;298;p24"/>
            <p:cNvSpPr/>
            <p:nvPr/>
          </p:nvSpPr>
          <p:spPr>
            <a:xfrm>
              <a:off x="8138122"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99" name="Google Shape;299;p24"/>
            <p:cNvSpPr/>
            <p:nvPr/>
          </p:nvSpPr>
          <p:spPr>
            <a:xfrm>
              <a:off x="8013167"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0" name="Google Shape;300;p24"/>
            <p:cNvSpPr/>
            <p:nvPr/>
          </p:nvSpPr>
          <p:spPr>
            <a:xfrm>
              <a:off x="8013167"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1" name="Google Shape;301;p24"/>
            <p:cNvSpPr/>
            <p:nvPr/>
          </p:nvSpPr>
          <p:spPr>
            <a:xfrm>
              <a:off x="7888211"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2" name="Google Shape;302;p24"/>
            <p:cNvSpPr/>
            <p:nvPr/>
          </p:nvSpPr>
          <p:spPr>
            <a:xfrm>
              <a:off x="7888211"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3" name="Google Shape;303;p24"/>
            <p:cNvSpPr/>
            <p:nvPr/>
          </p:nvSpPr>
          <p:spPr>
            <a:xfrm>
              <a:off x="7763256"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4" name="Google Shape;304;p24"/>
            <p:cNvSpPr/>
            <p:nvPr/>
          </p:nvSpPr>
          <p:spPr>
            <a:xfrm>
              <a:off x="7763256"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5" name="Google Shape;305;p24"/>
            <p:cNvSpPr/>
            <p:nvPr/>
          </p:nvSpPr>
          <p:spPr>
            <a:xfrm>
              <a:off x="8887854"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6" name="Google Shape;306;p24"/>
            <p:cNvSpPr/>
            <p:nvPr/>
          </p:nvSpPr>
          <p:spPr>
            <a:xfrm>
              <a:off x="8887854"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7" name="Google Shape;307;p24"/>
            <p:cNvSpPr/>
            <p:nvPr/>
          </p:nvSpPr>
          <p:spPr>
            <a:xfrm>
              <a:off x="8762899"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8" name="Google Shape;308;p24"/>
            <p:cNvSpPr/>
            <p:nvPr/>
          </p:nvSpPr>
          <p:spPr>
            <a:xfrm>
              <a:off x="8762899"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09" name="Google Shape;309;p24"/>
            <p:cNvSpPr/>
            <p:nvPr/>
          </p:nvSpPr>
          <p:spPr>
            <a:xfrm>
              <a:off x="8637944"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10" name="Google Shape;310;p24"/>
            <p:cNvSpPr/>
            <p:nvPr/>
          </p:nvSpPr>
          <p:spPr>
            <a:xfrm>
              <a:off x="8637944"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11" name="Google Shape;311;p24"/>
            <p:cNvSpPr/>
            <p:nvPr/>
          </p:nvSpPr>
          <p:spPr>
            <a:xfrm>
              <a:off x="8512988"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12" name="Google Shape;312;p24"/>
            <p:cNvSpPr/>
            <p:nvPr/>
          </p:nvSpPr>
          <p:spPr>
            <a:xfrm>
              <a:off x="8512988"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13" name="Google Shape;313;p24"/>
            <p:cNvSpPr/>
            <p:nvPr/>
          </p:nvSpPr>
          <p:spPr>
            <a:xfrm>
              <a:off x="8388033"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14" name="Google Shape;314;p24"/>
            <p:cNvSpPr/>
            <p:nvPr/>
          </p:nvSpPr>
          <p:spPr>
            <a:xfrm>
              <a:off x="8388033"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315" name="Google Shape;315;p24"/>
          <p:cNvSpPr/>
          <p:nvPr/>
        </p:nvSpPr>
        <p:spPr>
          <a:xfrm>
            <a:off x="-1" y="3233984"/>
            <a:ext cx="606972" cy="362401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16" name="Google Shape;316;p24"/>
          <p:cNvSpPr txBox="1"/>
          <p:nvPr>
            <p:ph idx="1" type="body"/>
          </p:nvPr>
        </p:nvSpPr>
        <p:spPr>
          <a:xfrm>
            <a:off x="1166648" y="3531476"/>
            <a:ext cx="4264888" cy="3034862"/>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800"/>
              <a:buChar char="•"/>
            </a:pPr>
            <a:r>
              <a:rPr lang="pt-BR" sz="1800"/>
              <a:t>O sexo único indicava que as mulheres seriam serem incompletos, menos perfeitos em relação aos homens </a:t>
            </a:r>
            <a:endParaRPr/>
          </a:p>
          <a:p>
            <a:pPr indent="-228600" lvl="0" marL="228600" rtl="0" algn="l">
              <a:lnSpc>
                <a:spcPct val="90000"/>
              </a:lnSpc>
              <a:spcBef>
                <a:spcPts val="1000"/>
              </a:spcBef>
              <a:spcAft>
                <a:spcPts val="0"/>
              </a:spcAft>
              <a:buClr>
                <a:schemeClr val="dk1"/>
              </a:buClr>
              <a:buSzPts val="1800"/>
              <a:buChar char="•"/>
            </a:pPr>
            <a:r>
              <a:rPr lang="pt-BR" sz="1800"/>
              <a:t>O paradigma, mais uma vez, era a perfeição dos homens e a imperfeição das mulheres</a:t>
            </a:r>
            <a:endParaRPr/>
          </a:p>
        </p:txBody>
      </p:sp>
      <p:pic>
        <p:nvPicPr>
          <p:cNvPr id="317" name="Google Shape;317;p24"/>
          <p:cNvPicPr preferRelativeResize="0"/>
          <p:nvPr/>
        </p:nvPicPr>
        <p:blipFill rotWithShape="1">
          <a:blip r:embed="rId3">
            <a:alphaModFix/>
          </a:blip>
          <a:srcRect b="0" l="0" r="0" t="0"/>
          <a:stretch/>
        </p:blipFill>
        <p:spPr>
          <a:xfrm>
            <a:off x="6377040" y="1418631"/>
            <a:ext cx="5526788" cy="40207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1" name="Shape 321"/>
        <p:cNvGrpSpPr/>
        <p:nvPr/>
      </p:nvGrpSpPr>
      <p:grpSpPr>
        <a:xfrm>
          <a:off x="0" y="0"/>
          <a:ext cx="0" cy="0"/>
          <a:chOff x="0" y="0"/>
          <a:chExt cx="0" cy="0"/>
        </a:xfrm>
      </p:grpSpPr>
      <p:sp>
        <p:nvSpPr>
          <p:cNvPr id="322" name="Google Shape;322;p25"/>
          <p:cNvSpPr/>
          <p:nvPr/>
        </p:nvSpPr>
        <p:spPr>
          <a:xfrm>
            <a:off x="0" y="8313"/>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23" name="Google Shape;323;p25"/>
          <p:cNvSpPr txBox="1"/>
          <p:nvPr>
            <p:ph type="title"/>
          </p:nvPr>
        </p:nvSpPr>
        <p:spPr>
          <a:xfrm>
            <a:off x="479394" y="1070800"/>
            <a:ext cx="3939688" cy="5583126"/>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dk1"/>
              </a:buClr>
              <a:buSzPts val="8000"/>
              <a:buFont typeface="Calibri"/>
              <a:buNone/>
            </a:pPr>
            <a:r>
              <a:rPr b="1" lang="pt-BR" sz="8000"/>
              <a:t>O contrato sexual</a:t>
            </a:r>
            <a:endParaRPr/>
          </a:p>
        </p:txBody>
      </p:sp>
      <p:cxnSp>
        <p:nvCxnSpPr>
          <p:cNvPr id="324" name="Google Shape;324;p25"/>
          <p:cNvCxnSpPr/>
          <p:nvPr/>
        </p:nvCxnSpPr>
        <p:spPr>
          <a:xfrm>
            <a:off x="4728053" y="1132114"/>
            <a:ext cx="0" cy="5717573"/>
          </a:xfrm>
          <a:prstGeom prst="straightConnector1">
            <a:avLst/>
          </a:prstGeom>
          <a:noFill/>
          <a:ln cap="sq" cmpd="sng" w="25400">
            <a:solidFill>
              <a:schemeClr val="accent1"/>
            </a:solidFill>
            <a:prstDash val="solid"/>
            <a:bevel/>
            <a:headEnd len="sm" w="sm" type="none"/>
            <a:tailEnd len="sm" w="sm" type="none"/>
          </a:ln>
        </p:spPr>
      </p:cxnSp>
      <p:grpSp>
        <p:nvGrpSpPr>
          <p:cNvPr id="325" name="Google Shape;325;p25"/>
          <p:cNvGrpSpPr/>
          <p:nvPr/>
        </p:nvGrpSpPr>
        <p:grpSpPr>
          <a:xfrm>
            <a:off x="5108535" y="1473690"/>
            <a:ext cx="6245265" cy="4783565"/>
            <a:chOff x="0" y="402890"/>
            <a:chExt cx="6245265" cy="4783565"/>
          </a:xfrm>
        </p:grpSpPr>
        <p:sp>
          <p:nvSpPr>
            <p:cNvPr id="326" name="Google Shape;326;p25"/>
            <p:cNvSpPr/>
            <p:nvPr/>
          </p:nvSpPr>
          <p:spPr>
            <a:xfrm>
              <a:off x="0" y="402890"/>
              <a:ext cx="6245265" cy="1559961"/>
            </a:xfrm>
            <a:prstGeom prst="roundRect">
              <a:avLst>
                <a:gd fmla="val 16667" name="adj"/>
              </a:avLst>
            </a:prstGeom>
            <a:solidFill>
              <a:schemeClr val="accent2"/>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txBox="1"/>
            <p:nvPr/>
          </p:nvSpPr>
          <p:spPr>
            <a:xfrm>
              <a:off x="76151" y="479041"/>
              <a:ext cx="6092963" cy="1407659"/>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lt1"/>
                </a:buClr>
                <a:buSzPts val="1800"/>
                <a:buFont typeface="Calibri"/>
                <a:buNone/>
              </a:pPr>
              <a:r>
                <a:rPr b="1" i="0" lang="pt-BR" sz="1800" u="none" cap="none" strike="noStrike">
                  <a:solidFill>
                    <a:schemeClr val="lt1"/>
                  </a:solidFill>
                  <a:latin typeface="Calibri"/>
                  <a:ea typeface="Calibri"/>
                  <a:cs typeface="Calibri"/>
                  <a:sym typeface="Calibri"/>
                </a:rPr>
                <a:t>The Sexual Contract  de</a:t>
              </a:r>
              <a:r>
                <a:rPr b="0" i="0" lang="pt-BR" sz="1800" u="none" cap="none" strike="noStrike">
                  <a:solidFill>
                    <a:schemeClr val="lt1"/>
                  </a:solidFill>
                  <a:latin typeface="Calibri"/>
                  <a:ea typeface="Calibri"/>
                  <a:cs typeface="Calibri"/>
                  <a:sym typeface="Calibri"/>
                </a:rPr>
                <a:t> Carole Peteman</a:t>
              </a:r>
              <a:endParaRPr b="0" i="0" sz="1800" u="none" cap="none" strike="noStrike">
                <a:solidFill>
                  <a:schemeClr val="lt1"/>
                </a:solidFill>
                <a:latin typeface="Calibri"/>
                <a:ea typeface="Calibri"/>
                <a:cs typeface="Calibri"/>
                <a:sym typeface="Calibri"/>
              </a:endParaRPr>
            </a:p>
          </p:txBody>
        </p:sp>
        <p:sp>
          <p:nvSpPr>
            <p:cNvPr id="328" name="Google Shape;328;p25"/>
            <p:cNvSpPr/>
            <p:nvPr/>
          </p:nvSpPr>
          <p:spPr>
            <a:xfrm>
              <a:off x="0" y="2014692"/>
              <a:ext cx="6245265" cy="1559961"/>
            </a:xfrm>
            <a:prstGeom prst="roundRect">
              <a:avLst>
                <a:gd fmla="val 16667" name="adj"/>
              </a:avLst>
            </a:prstGeom>
            <a:solidFill>
              <a:srgbClr val="C47F6E"/>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txBox="1"/>
            <p:nvPr/>
          </p:nvSpPr>
          <p:spPr>
            <a:xfrm>
              <a:off x="76151" y="2090843"/>
              <a:ext cx="6092963" cy="1407659"/>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lt1"/>
                </a:buClr>
                <a:buSzPts val="1800"/>
                <a:buFont typeface="Calibri"/>
                <a:buNone/>
              </a:pPr>
              <a:r>
                <a:rPr b="0" i="0" lang="pt-BR" sz="1800" u="none" cap="none" strike="noStrike">
                  <a:solidFill>
                    <a:schemeClr val="lt1"/>
                  </a:solidFill>
                  <a:latin typeface="Calibri"/>
                  <a:ea typeface="Calibri"/>
                  <a:cs typeface="Calibri"/>
                  <a:sym typeface="Calibri"/>
                </a:rPr>
                <a:t>Demonstra a aliança masculina, oculta e injusta sobre a qual o contrato social é apresentado como neutro em termos de gênero. </a:t>
              </a:r>
              <a:endParaRPr b="0" i="0" sz="1800" u="none" cap="none" strike="noStrike">
                <a:solidFill>
                  <a:schemeClr val="lt1"/>
                </a:solidFill>
                <a:latin typeface="Calibri"/>
                <a:ea typeface="Calibri"/>
                <a:cs typeface="Calibri"/>
                <a:sym typeface="Calibri"/>
              </a:endParaRPr>
            </a:p>
          </p:txBody>
        </p:sp>
        <p:sp>
          <p:nvSpPr>
            <p:cNvPr id="330" name="Google Shape;330;p25"/>
            <p:cNvSpPr/>
            <p:nvPr/>
          </p:nvSpPr>
          <p:spPr>
            <a:xfrm>
              <a:off x="0" y="3626494"/>
              <a:ext cx="6245265" cy="1559961"/>
            </a:xfrm>
            <a:prstGeom prst="roundRect">
              <a:avLst>
                <a:gd fmla="val 16667" name="adj"/>
              </a:avLst>
            </a:prstGeom>
            <a:solidFill>
              <a:srgbClr val="A4A4A4"/>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txBox="1"/>
            <p:nvPr/>
          </p:nvSpPr>
          <p:spPr>
            <a:xfrm>
              <a:off x="76151" y="3702645"/>
              <a:ext cx="6092963" cy="1407659"/>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lt1"/>
                </a:buClr>
                <a:buSzPts val="1800"/>
                <a:buFont typeface="Calibri"/>
                <a:buNone/>
              </a:pPr>
              <a:r>
                <a:rPr b="0" i="0" lang="pt-BR" sz="1800" u="none" cap="none" strike="noStrike">
                  <a:solidFill>
                    <a:schemeClr val="lt1"/>
                  </a:solidFill>
                  <a:latin typeface="Calibri"/>
                  <a:ea typeface="Calibri"/>
                  <a:cs typeface="Calibri"/>
                  <a:sym typeface="Calibri"/>
                </a:rPr>
                <a:t>Ao olhar para a sociedade ocidental e suas ideologias políticas e morais predominantes como se estivessem baseadas em um "Contrato Sexual" não reconhecido, Pateman revela e expõe a lógica normativa dos  teóricos clássicos do contrato social (os contratualistas) e faz um profunda crítica ao liberalismo</a:t>
              </a:r>
              <a:endParaRPr b="0" i="0" sz="1800" u="none" cap="none" strike="noStrike">
                <a:solidFill>
                  <a:schemeClr val="lt1"/>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5" name="Shape 335"/>
        <p:cNvGrpSpPr/>
        <p:nvPr/>
      </p:nvGrpSpPr>
      <p:grpSpPr>
        <a:xfrm>
          <a:off x="0" y="0"/>
          <a:ext cx="0" cy="0"/>
          <a:chOff x="0" y="0"/>
          <a:chExt cx="0" cy="0"/>
        </a:xfrm>
      </p:grpSpPr>
      <p:sp>
        <p:nvSpPr>
          <p:cNvPr id="336" name="Google Shape;336;p26"/>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37" name="Google Shape;337;p26"/>
          <p:cNvSpPr/>
          <p:nvPr/>
        </p:nvSpPr>
        <p:spPr>
          <a:xfrm>
            <a:off x="-1" y="1"/>
            <a:ext cx="606972" cy="3233984"/>
          </a:xfrm>
          <a:prstGeom prst="rect">
            <a:avLst/>
          </a:prstGeom>
          <a:solidFill>
            <a:srgbClr val="2626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38" name="Google Shape;338;p26"/>
          <p:cNvSpPr/>
          <p:nvPr/>
        </p:nvSpPr>
        <p:spPr>
          <a:xfrm>
            <a:off x="606967" y="0"/>
            <a:ext cx="11585033" cy="3233984"/>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39" name="Google Shape;339;p26"/>
          <p:cNvSpPr txBox="1"/>
          <p:nvPr>
            <p:ph type="title"/>
          </p:nvPr>
        </p:nvSpPr>
        <p:spPr>
          <a:xfrm>
            <a:off x="1166649" y="721805"/>
            <a:ext cx="10258732" cy="214752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Calibri"/>
              <a:buNone/>
            </a:pPr>
            <a:r>
              <a:rPr b="1" lang="pt-BR" sz="6000"/>
              <a:t>Uma história de opressão </a:t>
            </a:r>
            <a:endParaRPr/>
          </a:p>
        </p:txBody>
      </p:sp>
      <p:grpSp>
        <p:nvGrpSpPr>
          <p:cNvPr id="340" name="Google Shape;340;p26"/>
          <p:cNvGrpSpPr/>
          <p:nvPr/>
        </p:nvGrpSpPr>
        <p:grpSpPr>
          <a:xfrm>
            <a:off x="1188720" y="73152"/>
            <a:ext cx="1178966" cy="232963"/>
            <a:chOff x="1188720" y="73152"/>
            <a:chExt cx="1178966" cy="232963"/>
          </a:xfrm>
        </p:grpSpPr>
        <p:sp>
          <p:nvSpPr>
            <p:cNvPr id="341" name="Google Shape;341;p26"/>
            <p:cNvSpPr/>
            <p:nvPr/>
          </p:nvSpPr>
          <p:spPr>
            <a:xfrm>
              <a:off x="1688541"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42" name="Google Shape;342;p26"/>
            <p:cNvSpPr/>
            <p:nvPr/>
          </p:nvSpPr>
          <p:spPr>
            <a:xfrm>
              <a:off x="1688541"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43" name="Google Shape;343;p26"/>
            <p:cNvSpPr/>
            <p:nvPr/>
          </p:nvSpPr>
          <p:spPr>
            <a:xfrm>
              <a:off x="1563586"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44" name="Google Shape;344;p26"/>
            <p:cNvSpPr/>
            <p:nvPr/>
          </p:nvSpPr>
          <p:spPr>
            <a:xfrm>
              <a:off x="1563586"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45" name="Google Shape;345;p26"/>
            <p:cNvSpPr/>
            <p:nvPr/>
          </p:nvSpPr>
          <p:spPr>
            <a:xfrm>
              <a:off x="1438631"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46" name="Google Shape;346;p26"/>
            <p:cNvSpPr/>
            <p:nvPr/>
          </p:nvSpPr>
          <p:spPr>
            <a:xfrm>
              <a:off x="1438631"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47" name="Google Shape;347;p26"/>
            <p:cNvSpPr/>
            <p:nvPr/>
          </p:nvSpPr>
          <p:spPr>
            <a:xfrm>
              <a:off x="1313675"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48" name="Google Shape;348;p26"/>
            <p:cNvSpPr/>
            <p:nvPr/>
          </p:nvSpPr>
          <p:spPr>
            <a:xfrm>
              <a:off x="1313675"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49" name="Google Shape;349;p26"/>
            <p:cNvSpPr/>
            <p:nvPr/>
          </p:nvSpPr>
          <p:spPr>
            <a:xfrm>
              <a:off x="1188720"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0" name="Google Shape;350;p26"/>
            <p:cNvSpPr/>
            <p:nvPr/>
          </p:nvSpPr>
          <p:spPr>
            <a:xfrm>
              <a:off x="1188720"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1" name="Google Shape;351;p26"/>
            <p:cNvSpPr/>
            <p:nvPr/>
          </p:nvSpPr>
          <p:spPr>
            <a:xfrm>
              <a:off x="2313318"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2" name="Google Shape;352;p26"/>
            <p:cNvSpPr/>
            <p:nvPr/>
          </p:nvSpPr>
          <p:spPr>
            <a:xfrm>
              <a:off x="2313318"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3" name="Google Shape;353;p26"/>
            <p:cNvSpPr/>
            <p:nvPr/>
          </p:nvSpPr>
          <p:spPr>
            <a:xfrm>
              <a:off x="2188363"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4" name="Google Shape;354;p26"/>
            <p:cNvSpPr/>
            <p:nvPr/>
          </p:nvSpPr>
          <p:spPr>
            <a:xfrm>
              <a:off x="2188363"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5" name="Google Shape;355;p26"/>
            <p:cNvSpPr/>
            <p:nvPr/>
          </p:nvSpPr>
          <p:spPr>
            <a:xfrm>
              <a:off x="2063408"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6" name="Google Shape;356;p26"/>
            <p:cNvSpPr/>
            <p:nvPr/>
          </p:nvSpPr>
          <p:spPr>
            <a:xfrm>
              <a:off x="2063408"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7" name="Google Shape;357;p26"/>
            <p:cNvSpPr/>
            <p:nvPr/>
          </p:nvSpPr>
          <p:spPr>
            <a:xfrm>
              <a:off x="1938452"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8" name="Google Shape;358;p26"/>
            <p:cNvSpPr/>
            <p:nvPr/>
          </p:nvSpPr>
          <p:spPr>
            <a:xfrm>
              <a:off x="1938452"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9" name="Google Shape;359;p26"/>
            <p:cNvSpPr/>
            <p:nvPr/>
          </p:nvSpPr>
          <p:spPr>
            <a:xfrm>
              <a:off x="1813497"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60" name="Google Shape;360;p26"/>
            <p:cNvSpPr/>
            <p:nvPr/>
          </p:nvSpPr>
          <p:spPr>
            <a:xfrm>
              <a:off x="1813497"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361" name="Google Shape;361;p26"/>
          <p:cNvSpPr/>
          <p:nvPr/>
        </p:nvSpPr>
        <p:spPr>
          <a:xfrm>
            <a:off x="-1" y="3233984"/>
            <a:ext cx="606972" cy="3624016"/>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62" name="Google Shape;362;p26"/>
          <p:cNvSpPr txBox="1"/>
          <p:nvPr>
            <p:ph idx="1" type="body"/>
          </p:nvPr>
        </p:nvSpPr>
        <p:spPr>
          <a:xfrm>
            <a:off x="1166649" y="3509010"/>
            <a:ext cx="10258733" cy="3057328"/>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pt-BR" sz="2000"/>
              <a:t>Os exemplos aqui demonstram uma história de opressão, discriminação e violência contra mulheres ao longo da história</a:t>
            </a:r>
            <a:endParaRPr/>
          </a:p>
          <a:p>
            <a:pPr indent="-228600" lvl="0" marL="228600" rtl="0" algn="l">
              <a:lnSpc>
                <a:spcPct val="90000"/>
              </a:lnSpc>
              <a:spcBef>
                <a:spcPts val="1000"/>
              </a:spcBef>
              <a:spcAft>
                <a:spcPts val="0"/>
              </a:spcAft>
              <a:buClr>
                <a:schemeClr val="dk1"/>
              </a:buClr>
              <a:buSzPts val="2000"/>
              <a:buChar char="•"/>
            </a:pPr>
            <a:r>
              <a:rPr lang="pt-BR" sz="2000"/>
              <a:t>A música de Chico Buarque e Augusto Boal – Mulheres de Atenas que apontam para a opressão das mulheres no mundo clássico e no tempo presente – ouvir no link </a:t>
            </a:r>
            <a:r>
              <a:rPr lang="pt-BR" sz="1800" u="sng">
                <a:solidFill>
                  <a:schemeClr val="hlink"/>
                </a:solidFill>
                <a:latin typeface="Calibri"/>
                <a:ea typeface="Calibri"/>
                <a:cs typeface="Calibri"/>
                <a:sym typeface="Calibri"/>
                <a:hlinkClick r:id="rId3"/>
              </a:rPr>
              <a:t>https://www.youtube.com/watch?v=MabbVn0Rlv4</a:t>
            </a:r>
            <a:endParaRPr sz="1800">
              <a:latin typeface="Calibri"/>
              <a:ea typeface="Calibri"/>
              <a:cs typeface="Calibri"/>
              <a:sym typeface="Calibri"/>
            </a:endParaRPr>
          </a:p>
          <a:p>
            <a:pPr indent="-228600" lvl="0" marL="228600" rtl="0" algn="l">
              <a:lnSpc>
                <a:spcPct val="90000"/>
              </a:lnSpc>
              <a:spcBef>
                <a:spcPts val="1000"/>
              </a:spcBef>
              <a:spcAft>
                <a:spcPts val="0"/>
              </a:spcAft>
              <a:buClr>
                <a:schemeClr val="dk1"/>
              </a:buClr>
              <a:buSzPts val="2000"/>
              <a:buChar char="•"/>
            </a:pPr>
            <a:r>
              <a:rPr lang="pt-BR" sz="2000"/>
              <a:t>As teóricas de Aristóteles e Galeno</a:t>
            </a:r>
            <a:endParaRPr/>
          </a:p>
          <a:p>
            <a:pPr indent="-228600" lvl="0" marL="228600" rtl="0" algn="l">
              <a:lnSpc>
                <a:spcPct val="90000"/>
              </a:lnSpc>
              <a:spcBef>
                <a:spcPts val="1000"/>
              </a:spcBef>
              <a:spcAft>
                <a:spcPts val="0"/>
              </a:spcAft>
              <a:buClr>
                <a:schemeClr val="dk1"/>
              </a:buClr>
              <a:buSzPts val="2000"/>
              <a:buChar char="•"/>
            </a:pPr>
            <a:r>
              <a:rPr lang="pt-BR" sz="2000"/>
              <a:t>A construção filosófica dos contratualistas europeus</a:t>
            </a:r>
            <a:endParaRPr/>
          </a:p>
          <a:p>
            <a:pPr indent="-228600" lvl="0" marL="228600" rtl="0" algn="l">
              <a:lnSpc>
                <a:spcPct val="90000"/>
              </a:lnSpc>
              <a:spcBef>
                <a:spcPts val="1000"/>
              </a:spcBef>
              <a:spcAft>
                <a:spcPts val="0"/>
              </a:spcAft>
              <a:buClr>
                <a:schemeClr val="dk1"/>
              </a:buClr>
              <a:buSzPts val="2000"/>
              <a:buChar char="•"/>
            </a:pPr>
            <a:r>
              <a:rPr lang="pt-BR" sz="2000"/>
              <a:t>Todos são exemplos do modo como o patriarcalismo, machismo, sexismo se configuraram de  modo a justificar e assegurar a opressão de mulheres</a:t>
            </a:r>
            <a:endParaRPr/>
          </a:p>
          <a:p>
            <a:pPr indent="-101600" lvl="0" marL="228600" rtl="0" algn="l">
              <a:lnSpc>
                <a:spcPct val="90000"/>
              </a:lnSpc>
              <a:spcBef>
                <a:spcPts val="1000"/>
              </a:spcBef>
              <a:spcAft>
                <a:spcPts val="0"/>
              </a:spcAft>
              <a:buClr>
                <a:schemeClr val="dk1"/>
              </a:buClr>
              <a:buSzPts val="2000"/>
              <a:buNone/>
            </a:pPr>
            <a:r>
              <a:t/>
            </a:r>
            <a:endParaRPr sz="2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sp>
        <p:nvSpPr>
          <p:cNvPr id="367" name="Google Shape;367;p27"/>
          <p:cNvSpPr/>
          <p:nvPr/>
        </p:nvSpPr>
        <p:spPr>
          <a:xfrm>
            <a:off x="0" y="0"/>
            <a:ext cx="5468548" cy="6858000"/>
          </a:xfrm>
          <a:prstGeom prst="rect">
            <a:avLst/>
          </a:prstGeom>
          <a:solidFill>
            <a:srgbClr val="85574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Pessoa posando para foto&#10;&#10;Descrição gerada automaticamente" id="368" name="Google Shape;368;p27"/>
          <p:cNvPicPr preferRelativeResize="0"/>
          <p:nvPr>
            <p:ph idx="1" type="body"/>
          </p:nvPr>
        </p:nvPicPr>
        <p:blipFill rotWithShape="1">
          <a:blip r:embed="rId3">
            <a:alphaModFix/>
          </a:blip>
          <a:srcRect b="0" l="0" r="0" t="0"/>
          <a:stretch/>
        </p:blipFill>
        <p:spPr>
          <a:xfrm>
            <a:off x="6635750" y="639763"/>
            <a:ext cx="4378325" cy="2432050"/>
          </a:xfrm>
          <a:prstGeom prst="rect">
            <a:avLst/>
          </a:prstGeom>
          <a:noFill/>
          <a:ln>
            <a:noFill/>
          </a:ln>
        </p:spPr>
      </p:pic>
      <p:pic>
        <p:nvPicPr>
          <p:cNvPr descr="FALE SEM MEDO - Violência doméstica contra as mulheres negras cresce no país" id="369" name="Google Shape;369;p27"/>
          <p:cNvPicPr preferRelativeResize="0"/>
          <p:nvPr/>
        </p:nvPicPr>
        <p:blipFill rotWithShape="1">
          <a:blip r:embed="rId4">
            <a:alphaModFix/>
          </a:blip>
          <a:srcRect b="0" l="0" r="0" t="0"/>
          <a:stretch/>
        </p:blipFill>
        <p:spPr>
          <a:xfrm>
            <a:off x="6635750" y="3140075"/>
            <a:ext cx="4378325" cy="3078163"/>
          </a:xfrm>
          <a:prstGeom prst="rect">
            <a:avLst/>
          </a:prstGeom>
          <a:noFill/>
          <a:ln>
            <a:noFill/>
          </a:ln>
        </p:spPr>
      </p:pic>
      <p:sp>
        <p:nvSpPr>
          <p:cNvPr id="370" name="Google Shape;370;p27"/>
          <p:cNvSpPr txBox="1"/>
          <p:nvPr>
            <p:ph type="title"/>
          </p:nvPr>
        </p:nvSpPr>
        <p:spPr>
          <a:xfrm>
            <a:off x="621629" y="640080"/>
            <a:ext cx="4225290" cy="557881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4400"/>
              <a:buFont typeface="Calibri"/>
              <a:buNone/>
            </a:pPr>
            <a:r>
              <a:rPr lang="pt-BR">
                <a:solidFill>
                  <a:srgbClr val="FFFFFF"/>
                </a:solidFill>
                <a:latin typeface="Calibri"/>
                <a:ea typeface="Calibri"/>
                <a:cs typeface="Calibri"/>
                <a:sym typeface="Calibri"/>
              </a:rPr>
              <a:t>Essas teorias ainda se fazem presentes nos dias de hoje justificando a violência e o feminicidio </a:t>
            </a:r>
            <a:br>
              <a:rPr lang="pt-BR">
                <a:solidFill>
                  <a:srgbClr val="FFFFFF"/>
                </a:solidFill>
                <a:latin typeface="Calibri"/>
                <a:ea typeface="Calibri"/>
                <a:cs typeface="Calibri"/>
                <a:sym typeface="Calibri"/>
              </a:rPr>
            </a:br>
            <a:endParaRPr>
              <a:solidFill>
                <a:srgbClr val="FFFFFF"/>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4" name="Shape 374"/>
        <p:cNvGrpSpPr/>
        <p:nvPr/>
      </p:nvGrpSpPr>
      <p:grpSpPr>
        <a:xfrm>
          <a:off x="0" y="0"/>
          <a:ext cx="0" cy="0"/>
          <a:chOff x="0" y="0"/>
          <a:chExt cx="0" cy="0"/>
        </a:xfrm>
      </p:grpSpPr>
      <p:pic>
        <p:nvPicPr>
          <p:cNvPr descr="Foto em preto e branco de grupo de pessoas em pé&#10;&#10;Descrição gerada automaticamente" id="375" name="Google Shape;375;p28"/>
          <p:cNvPicPr preferRelativeResize="0"/>
          <p:nvPr>
            <p:ph idx="1" type="body"/>
          </p:nvPr>
        </p:nvPicPr>
        <p:blipFill rotWithShape="1">
          <a:blip r:embed="rId3">
            <a:alphaModFix/>
          </a:blip>
          <a:srcRect b="19642" l="0" r="0" t="0"/>
          <a:stretch/>
        </p:blipFill>
        <p:spPr>
          <a:xfrm>
            <a:off x="20" y="10"/>
            <a:ext cx="12191980" cy="6857990"/>
          </a:xfrm>
          <a:prstGeom prst="rect">
            <a:avLst/>
          </a:prstGeom>
          <a:noFill/>
          <a:ln>
            <a:noFill/>
          </a:ln>
        </p:spPr>
      </p:pic>
      <p:sp>
        <p:nvSpPr>
          <p:cNvPr id="376" name="Google Shape;376;p28"/>
          <p:cNvSpPr/>
          <p:nvPr/>
        </p:nvSpPr>
        <p:spPr>
          <a:xfrm>
            <a:off x="0" y="5320142"/>
            <a:ext cx="12192000" cy="736551"/>
          </a:xfrm>
          <a:prstGeom prst="rect">
            <a:avLst/>
          </a:prstGeom>
          <a:solidFill>
            <a:schemeClr val="lt1">
              <a:alpha val="9294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77" name="Google Shape;377;p28"/>
          <p:cNvSpPr txBox="1"/>
          <p:nvPr>
            <p:ph type="title"/>
          </p:nvPr>
        </p:nvSpPr>
        <p:spPr>
          <a:xfrm>
            <a:off x="523875" y="5317240"/>
            <a:ext cx="11210925" cy="74483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1400"/>
              <a:buFont typeface="Calibri"/>
              <a:buNone/>
            </a:pPr>
            <a:r>
              <a:rPr b="1" lang="pt-BR" sz="1400">
                <a:solidFill>
                  <a:srgbClr val="262626"/>
                </a:solidFill>
              </a:rPr>
              <a:t>Os movimentos feministas de todas as épocas se consolidaram como diferentes modos de luta por reconhecimento dos direitos das mulheres</a:t>
            </a:r>
            <a:br>
              <a:rPr b="1" lang="pt-BR" sz="1400">
                <a:solidFill>
                  <a:srgbClr val="262626"/>
                </a:solidFill>
              </a:rPr>
            </a:br>
            <a:endParaRPr b="1" sz="1400">
              <a:solidFill>
                <a:srgbClr val="262626"/>
              </a:solidFill>
            </a:endParaRPr>
          </a:p>
        </p:txBody>
      </p:sp>
      <p:cxnSp>
        <p:nvCxnSpPr>
          <p:cNvPr id="378" name="Google Shape;378;p28"/>
          <p:cNvCxnSpPr/>
          <p:nvPr/>
        </p:nvCxnSpPr>
        <p:spPr>
          <a:xfrm>
            <a:off x="0" y="5241983"/>
            <a:ext cx="12192000" cy="0"/>
          </a:xfrm>
          <a:prstGeom prst="straightConnector1">
            <a:avLst/>
          </a:prstGeom>
          <a:noFill/>
          <a:ln cap="flat" cmpd="sng" w="41275">
            <a:solidFill>
              <a:schemeClr val="lt1">
                <a:alpha val="89803"/>
              </a:schemeClr>
            </a:solidFill>
            <a:prstDash val="solid"/>
            <a:miter lim="800000"/>
            <a:headEnd len="sm" w="sm" type="none"/>
            <a:tailEnd len="sm" w="sm" type="none"/>
          </a:ln>
        </p:spPr>
      </p:cxnSp>
      <p:cxnSp>
        <p:nvCxnSpPr>
          <p:cNvPr id="379" name="Google Shape;379;p28"/>
          <p:cNvCxnSpPr/>
          <p:nvPr/>
        </p:nvCxnSpPr>
        <p:spPr>
          <a:xfrm>
            <a:off x="0" y="6134852"/>
            <a:ext cx="12192000" cy="0"/>
          </a:xfrm>
          <a:prstGeom prst="straightConnector1">
            <a:avLst/>
          </a:prstGeom>
          <a:noFill/>
          <a:ln cap="flat" cmpd="sng" w="41275">
            <a:solidFill>
              <a:schemeClr val="lt1">
                <a:alpha val="89803"/>
              </a:schemeClr>
            </a:solidFill>
            <a:prstDash val="solid"/>
            <a:miter lim="800000"/>
            <a:headEnd len="sm" w="sm" type="none"/>
            <a:tailEnd len="sm" w="sm"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3" name="Shape 383"/>
        <p:cNvGrpSpPr/>
        <p:nvPr/>
      </p:nvGrpSpPr>
      <p:grpSpPr>
        <a:xfrm>
          <a:off x="0" y="0"/>
          <a:ext cx="0" cy="0"/>
          <a:chOff x="0" y="0"/>
          <a:chExt cx="0" cy="0"/>
        </a:xfrm>
      </p:grpSpPr>
      <p:sp>
        <p:nvSpPr>
          <p:cNvPr id="384" name="Google Shape;384;p29"/>
          <p:cNvSpPr/>
          <p:nvPr/>
        </p:nvSpPr>
        <p:spPr>
          <a:xfrm>
            <a:off x="0" y="0"/>
            <a:ext cx="5468548"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Movimento feminista e a sua história no Brasil - Politize!" id="385" name="Google Shape;385;p29"/>
          <p:cNvPicPr preferRelativeResize="0"/>
          <p:nvPr>
            <p:ph idx="1" type="body"/>
          </p:nvPr>
        </p:nvPicPr>
        <p:blipFill rotWithShape="1">
          <a:blip r:embed="rId3">
            <a:alphaModFix/>
          </a:blip>
          <a:srcRect b="0" l="0" r="0" t="0"/>
          <a:stretch/>
        </p:blipFill>
        <p:spPr>
          <a:xfrm>
            <a:off x="6659563" y="639763"/>
            <a:ext cx="2124075" cy="1341438"/>
          </a:xfrm>
          <a:prstGeom prst="rect">
            <a:avLst/>
          </a:prstGeom>
          <a:noFill/>
          <a:ln>
            <a:noFill/>
          </a:ln>
        </p:spPr>
      </p:pic>
      <p:pic>
        <p:nvPicPr>
          <p:cNvPr descr="Feminismo: datas importantes para a história do movimento no Brasil |  Hypeness – Inovação e criatividade para todos." id="386" name="Google Shape;386;p29"/>
          <p:cNvPicPr preferRelativeResize="0"/>
          <p:nvPr/>
        </p:nvPicPr>
        <p:blipFill rotWithShape="1">
          <a:blip r:embed="rId4">
            <a:alphaModFix/>
          </a:blip>
          <a:srcRect b="0" l="0" r="0" t="0"/>
          <a:stretch/>
        </p:blipFill>
        <p:spPr>
          <a:xfrm>
            <a:off x="8851900" y="639763"/>
            <a:ext cx="2141538" cy="1341438"/>
          </a:xfrm>
          <a:prstGeom prst="rect">
            <a:avLst/>
          </a:prstGeom>
          <a:noFill/>
          <a:ln>
            <a:noFill/>
          </a:ln>
        </p:spPr>
      </p:pic>
      <p:pic>
        <p:nvPicPr>
          <p:cNvPr descr="Coluna | A luta das mulheres ganha novo fôlego para | Brasil de Fato" id="387" name="Google Shape;387;p29"/>
          <p:cNvPicPr preferRelativeResize="0"/>
          <p:nvPr/>
        </p:nvPicPr>
        <p:blipFill rotWithShape="1">
          <a:blip r:embed="rId5">
            <a:alphaModFix/>
          </a:blip>
          <a:srcRect b="0" l="0" r="0" t="0"/>
          <a:stretch/>
        </p:blipFill>
        <p:spPr>
          <a:xfrm>
            <a:off x="6659563" y="2049463"/>
            <a:ext cx="4332288" cy="2741613"/>
          </a:xfrm>
          <a:prstGeom prst="rect">
            <a:avLst/>
          </a:prstGeom>
          <a:noFill/>
          <a:ln>
            <a:noFill/>
          </a:ln>
        </p:spPr>
      </p:pic>
      <p:pic>
        <p:nvPicPr>
          <p:cNvPr descr="Feminismo no Brasil - origem, história e movimentos atuais - Toda Matéria" id="388" name="Google Shape;388;p29"/>
          <p:cNvPicPr preferRelativeResize="0"/>
          <p:nvPr/>
        </p:nvPicPr>
        <p:blipFill rotWithShape="1">
          <a:blip r:embed="rId6">
            <a:alphaModFix/>
          </a:blip>
          <a:srcRect b="0" l="0" r="0" t="0"/>
          <a:stretch/>
        </p:blipFill>
        <p:spPr>
          <a:xfrm>
            <a:off x="6659563" y="4857750"/>
            <a:ext cx="2184400" cy="1360488"/>
          </a:xfrm>
          <a:prstGeom prst="rect">
            <a:avLst/>
          </a:prstGeom>
          <a:noFill/>
          <a:ln>
            <a:noFill/>
          </a:ln>
        </p:spPr>
      </p:pic>
      <p:pic>
        <p:nvPicPr>
          <p:cNvPr descr="Entenda as discussões sobre o feminismo nos cenários nacional e  internacional | Poder360" id="389" name="Google Shape;389;p29"/>
          <p:cNvPicPr preferRelativeResize="0"/>
          <p:nvPr/>
        </p:nvPicPr>
        <p:blipFill rotWithShape="1">
          <a:blip r:embed="rId7">
            <a:alphaModFix/>
          </a:blip>
          <a:srcRect b="0" l="0" r="0" t="0"/>
          <a:stretch/>
        </p:blipFill>
        <p:spPr>
          <a:xfrm>
            <a:off x="8912225" y="4857750"/>
            <a:ext cx="2081213" cy="1360488"/>
          </a:xfrm>
          <a:prstGeom prst="rect">
            <a:avLst/>
          </a:prstGeom>
          <a:noFill/>
          <a:ln>
            <a:noFill/>
          </a:ln>
        </p:spPr>
      </p:pic>
      <p:sp>
        <p:nvSpPr>
          <p:cNvPr id="390" name="Google Shape;390;p29"/>
          <p:cNvSpPr txBox="1"/>
          <p:nvPr>
            <p:ph type="title"/>
          </p:nvPr>
        </p:nvSpPr>
        <p:spPr>
          <a:xfrm>
            <a:off x="621629" y="640080"/>
            <a:ext cx="4225290" cy="557881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4400"/>
              <a:buFont typeface="Calibri"/>
              <a:buNone/>
            </a:pPr>
            <a:r>
              <a:rPr b="1" lang="pt-BR">
                <a:solidFill>
                  <a:srgbClr val="FFFFFF"/>
                </a:solidFill>
                <a:latin typeface="Calibri"/>
                <a:ea typeface="Calibri"/>
                <a:cs typeface="Calibri"/>
                <a:sym typeface="Calibri"/>
              </a:rPr>
              <a:t>Feminismo contra uma história de violência e opressão de mulheres</a:t>
            </a:r>
            <a:endParaRPr>
              <a:solidFill>
                <a:srgbClr val="FFFFFF"/>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4" name="Shape 394"/>
        <p:cNvGrpSpPr/>
        <p:nvPr/>
      </p:nvGrpSpPr>
      <p:grpSpPr>
        <a:xfrm>
          <a:off x="0" y="0"/>
          <a:ext cx="0" cy="0"/>
          <a:chOff x="0" y="0"/>
          <a:chExt cx="0" cy="0"/>
        </a:xfrm>
      </p:grpSpPr>
      <p:sp>
        <p:nvSpPr>
          <p:cNvPr id="395" name="Google Shape;395;p3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96" name="Google Shape;396;p3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97" name="Google Shape;397;p30"/>
          <p:cNvSpPr/>
          <p:nvPr/>
        </p:nvSpPr>
        <p:spPr>
          <a:xfrm flipH="1" rot="10800000">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98" name="Google Shape;398;p3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99" name="Google Shape;399;p3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00" name="Google Shape;400;p30"/>
          <p:cNvSpPr txBox="1"/>
          <p:nvPr>
            <p:ph type="title"/>
          </p:nvPr>
        </p:nvSpPr>
        <p:spPr>
          <a:xfrm>
            <a:off x="1371599" y="294538"/>
            <a:ext cx="9895951" cy="1033669"/>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Calibri"/>
              <a:buNone/>
            </a:pPr>
            <a:r>
              <a:rPr b="1" lang="pt-BR" sz="4000">
                <a:solidFill>
                  <a:srgbClr val="FFFFFF"/>
                </a:solidFill>
              </a:rPr>
              <a:t>Teoria da Interseccionalidade - Definição</a:t>
            </a:r>
            <a:endParaRPr/>
          </a:p>
        </p:txBody>
      </p:sp>
      <p:sp>
        <p:nvSpPr>
          <p:cNvPr id="401" name="Google Shape;401;p30"/>
          <p:cNvSpPr txBox="1"/>
          <p:nvPr>
            <p:ph idx="1" type="body"/>
          </p:nvPr>
        </p:nvSpPr>
        <p:spPr>
          <a:xfrm>
            <a:off x="1371599" y="2318197"/>
            <a:ext cx="9724031" cy="3683358"/>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700"/>
              <a:buChar char="•"/>
            </a:pPr>
            <a:r>
              <a:rPr lang="pt-BR" sz="1700"/>
              <a:t>Intersecionalidade é uma forma de compreender e analisar a complexidade no mundo, nas pessoas e nas experiências humanas. </a:t>
            </a:r>
            <a:endParaRPr/>
          </a:p>
          <a:p>
            <a:pPr indent="-120650" lvl="0" marL="228600" rtl="0" algn="l">
              <a:lnSpc>
                <a:spcPct val="90000"/>
              </a:lnSpc>
              <a:spcBef>
                <a:spcPts val="1000"/>
              </a:spcBef>
              <a:spcAft>
                <a:spcPts val="0"/>
              </a:spcAft>
              <a:buClr>
                <a:schemeClr val="dk1"/>
              </a:buClr>
              <a:buSzPts val="1700"/>
              <a:buNone/>
            </a:pPr>
            <a:r>
              <a:t/>
            </a:r>
            <a:endParaRPr sz="1700"/>
          </a:p>
          <a:p>
            <a:pPr indent="-228600" lvl="0" marL="228600" rtl="0" algn="l">
              <a:lnSpc>
                <a:spcPct val="90000"/>
              </a:lnSpc>
              <a:spcBef>
                <a:spcPts val="1000"/>
              </a:spcBef>
              <a:spcAft>
                <a:spcPts val="0"/>
              </a:spcAft>
              <a:buClr>
                <a:schemeClr val="dk1"/>
              </a:buClr>
              <a:buSzPts val="1700"/>
              <a:buChar char="•"/>
            </a:pPr>
            <a:r>
              <a:rPr lang="pt-BR" sz="1700"/>
              <a:t>Os eventos e contições da vida social e política e do self raramente podem ser entendidos como moldados por um unico fator. Eles geralmente são moldados por muitos fatores em maneiras diversas e mutualmente influenciandas. </a:t>
            </a:r>
            <a:endParaRPr/>
          </a:p>
          <a:p>
            <a:pPr indent="-228600" lvl="0" marL="228600" rtl="0" algn="l">
              <a:lnSpc>
                <a:spcPct val="90000"/>
              </a:lnSpc>
              <a:spcBef>
                <a:spcPts val="1000"/>
              </a:spcBef>
              <a:spcAft>
                <a:spcPts val="0"/>
              </a:spcAft>
              <a:buClr>
                <a:schemeClr val="dk1"/>
              </a:buClr>
              <a:buSzPts val="1700"/>
              <a:buChar char="•"/>
            </a:pPr>
            <a:r>
              <a:rPr lang="pt-BR" sz="1700"/>
              <a:t>Quando se trata de desigualdade social, a vida das pessoas e a organização do poder em uma dada sociedade elas são melhor entendidas como sendo moldadas não por um único eixo de divisão social, seja raça ou gênero ou classe, mas por muitos eixos que trabalham juntos e influenciam uns aos outros. </a:t>
            </a:r>
            <a:endParaRPr/>
          </a:p>
          <a:p>
            <a:pPr indent="-228600" lvl="0" marL="228600" rtl="0" algn="l">
              <a:lnSpc>
                <a:spcPct val="90000"/>
              </a:lnSpc>
              <a:spcBef>
                <a:spcPts val="1000"/>
              </a:spcBef>
              <a:spcAft>
                <a:spcPts val="0"/>
              </a:spcAft>
              <a:buClr>
                <a:schemeClr val="dk1"/>
              </a:buClr>
              <a:buSzPts val="1700"/>
              <a:buChar char="•"/>
            </a:pPr>
            <a:r>
              <a:rPr lang="pt-BR" sz="1700"/>
              <a:t>A intersecionalidade como uma ferramenta analítica dá às pessoas um melhor acesso à complexidade do mundo e de si mesmas</a:t>
            </a:r>
            <a:endParaRPr sz="1700"/>
          </a:p>
          <a:p>
            <a:pPr indent="-228600" lvl="0" marL="228600" rtl="0" algn="l">
              <a:lnSpc>
                <a:spcPct val="90000"/>
              </a:lnSpc>
              <a:spcBef>
                <a:spcPts val="1000"/>
              </a:spcBef>
              <a:spcAft>
                <a:spcPts val="0"/>
              </a:spcAft>
              <a:buClr>
                <a:schemeClr val="dk1"/>
              </a:buClr>
              <a:buSzPts val="1700"/>
              <a:buChar char="•"/>
            </a:pPr>
            <a:r>
              <a:rPr lang="pt-BR" sz="1700"/>
              <a:t>Fonte: Collins &amp; Bilge, 2016, p.02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5" name="Shape 405"/>
        <p:cNvGrpSpPr/>
        <p:nvPr/>
      </p:nvGrpSpPr>
      <p:grpSpPr>
        <a:xfrm>
          <a:off x="0" y="0"/>
          <a:ext cx="0" cy="0"/>
          <a:chOff x="0" y="0"/>
          <a:chExt cx="0" cy="0"/>
        </a:xfrm>
      </p:grpSpPr>
      <p:sp>
        <p:nvSpPr>
          <p:cNvPr id="406" name="Google Shape;406;p3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07" name="Google Shape;407;p31"/>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08" name="Google Shape;408;p31"/>
          <p:cNvSpPr/>
          <p:nvPr/>
        </p:nvSpPr>
        <p:spPr>
          <a:xfrm flipH="1" rot="5400000">
            <a:off x="-1410084" y="1410082"/>
            <a:ext cx="6858000" cy="4037836"/>
          </a:xfrm>
          <a:prstGeom prst="rect">
            <a:avLst/>
          </a:prstGeom>
          <a:gradFill>
            <a:gsLst>
              <a:gs pos="0">
                <a:srgbClr val="000000"/>
              </a:gs>
              <a:gs pos="8000">
                <a:srgbClr val="000000"/>
              </a:gs>
              <a:gs pos="100000">
                <a:srgbClr val="2F5496"/>
              </a:gs>
            </a:gsLst>
            <a:lin ang="3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09" name="Google Shape;409;p31"/>
          <p:cNvSpPr/>
          <p:nvPr/>
        </p:nvSpPr>
        <p:spPr>
          <a:xfrm flipH="1" rot="5400000">
            <a:off x="-1410085" y="1420219"/>
            <a:ext cx="6857999" cy="4037839"/>
          </a:xfrm>
          <a:prstGeom prst="rect">
            <a:avLst/>
          </a:prstGeom>
          <a:gradFill>
            <a:gsLst>
              <a:gs pos="0">
                <a:srgbClr val="000000">
                  <a:alpha val="0"/>
                </a:srgbClr>
              </a:gs>
              <a:gs pos="99000">
                <a:srgbClr val="4472C4">
                  <a:alpha val="45882"/>
                </a:srgbClr>
              </a:gs>
              <a:gs pos="100000">
                <a:srgbClr val="4472C4">
                  <a:alpha val="45882"/>
                </a:srgbClr>
              </a:gs>
            </a:gsLst>
            <a:lin ang="1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10" name="Google Shape;410;p31"/>
          <p:cNvSpPr/>
          <p:nvPr/>
        </p:nvSpPr>
        <p:spPr>
          <a:xfrm flipH="1" rot="5400000">
            <a:off x="767923" y="3588085"/>
            <a:ext cx="2501979" cy="4037841"/>
          </a:xfrm>
          <a:prstGeom prst="rect">
            <a:avLst/>
          </a:prstGeom>
          <a:gradFill>
            <a:gsLst>
              <a:gs pos="0">
                <a:srgbClr val="4472C4">
                  <a:alpha val="28627"/>
                </a:srgbClr>
              </a:gs>
              <a:gs pos="2000">
                <a:srgbClr val="4472C4">
                  <a:alpha val="28627"/>
                </a:srgbClr>
              </a:gs>
              <a:gs pos="100000">
                <a:srgbClr val="000000">
                  <a:alpha val="29803"/>
                </a:srgbClr>
              </a:gs>
            </a:gsLst>
            <a:lin ang="7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11" name="Google Shape;411;p31"/>
          <p:cNvSpPr/>
          <p:nvPr/>
        </p:nvSpPr>
        <p:spPr>
          <a:xfrm rot="-964587">
            <a:off x="-501737" y="969718"/>
            <a:ext cx="3900357" cy="4178958"/>
          </a:xfrm>
          <a:custGeom>
            <a:rect b="b" l="l" r="r" t="t"/>
            <a:pathLst>
              <a:path extrusionOk="0" h="4178958" w="3900357">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0">
                <a:srgbClr val="000000">
                  <a:alpha val="0"/>
                </a:srgbClr>
              </a:gs>
              <a:gs pos="29000">
                <a:srgbClr val="000000">
                  <a:alpha val="0"/>
                </a:srgbClr>
              </a:gs>
              <a:gs pos="100000">
                <a:srgbClr val="4472C4">
                  <a:alpha val="42745"/>
                </a:srgbClr>
              </a:gs>
            </a:gsLst>
            <a:lin ang="1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12" name="Google Shape;412;p31"/>
          <p:cNvSpPr/>
          <p:nvPr/>
        </p:nvSpPr>
        <p:spPr>
          <a:xfrm flipH="1" rot="5400000">
            <a:off x="-1410093" y="1399943"/>
            <a:ext cx="6858003" cy="4037835"/>
          </a:xfrm>
          <a:prstGeom prst="rect">
            <a:avLst/>
          </a:prstGeom>
          <a:gradFill>
            <a:gsLst>
              <a:gs pos="0">
                <a:srgbClr val="000000">
                  <a:alpha val="0"/>
                </a:srgbClr>
              </a:gs>
              <a:gs pos="99000">
                <a:srgbClr val="8DA9DB">
                  <a:alpha val="10980"/>
                </a:srgbClr>
              </a:gs>
              <a:gs pos="100000">
                <a:srgbClr val="8DA9DB">
                  <a:alpha val="10980"/>
                </a:srgbClr>
              </a:gs>
            </a:gsLst>
            <a:lin ang="7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13" name="Google Shape;413;p31"/>
          <p:cNvSpPr txBox="1"/>
          <p:nvPr>
            <p:ph type="title"/>
          </p:nvPr>
        </p:nvSpPr>
        <p:spPr>
          <a:xfrm>
            <a:off x="466722" y="586855"/>
            <a:ext cx="3201366" cy="3387497"/>
          </a:xfrm>
          <a:prstGeom prst="rect">
            <a:avLst/>
          </a:prstGeom>
          <a:noFill/>
          <a:ln>
            <a:noFill/>
          </a:ln>
        </p:spPr>
        <p:txBody>
          <a:bodyPr anchorCtr="0" anchor="b" bIns="45700" lIns="91425" spcFirstLastPara="1" rIns="91425" wrap="square" tIns="45700">
            <a:normAutofit/>
          </a:bodyPr>
          <a:lstStyle/>
          <a:p>
            <a:pPr indent="0" lvl="0" marL="0" rtl="0" algn="r">
              <a:lnSpc>
                <a:spcPct val="90000"/>
              </a:lnSpc>
              <a:spcBef>
                <a:spcPts val="0"/>
              </a:spcBef>
              <a:spcAft>
                <a:spcPts val="0"/>
              </a:spcAft>
              <a:buClr>
                <a:srgbClr val="FFFFFF"/>
              </a:buClr>
              <a:buSzPts val="3100"/>
              <a:buFont typeface="Calibri"/>
              <a:buNone/>
            </a:pPr>
            <a:r>
              <a:rPr b="1" lang="pt-BR" sz="3100">
                <a:solidFill>
                  <a:srgbClr val="FFFFFF"/>
                </a:solidFill>
              </a:rPr>
              <a:t>Teoria da Interseccionalidade</a:t>
            </a:r>
            <a:endParaRPr/>
          </a:p>
        </p:txBody>
      </p:sp>
      <p:sp>
        <p:nvSpPr>
          <p:cNvPr id="414" name="Google Shape;414;p31"/>
          <p:cNvSpPr txBox="1"/>
          <p:nvPr>
            <p:ph idx="1" type="body"/>
          </p:nvPr>
        </p:nvSpPr>
        <p:spPr>
          <a:xfrm>
            <a:off x="4810259" y="649480"/>
            <a:ext cx="6555347" cy="5546047"/>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100"/>
              <a:buChar char="•"/>
            </a:pPr>
            <a:r>
              <a:rPr b="1" lang="pt-BR" sz="1100"/>
              <a:t>Desigualdade social (social inequality)</a:t>
            </a:r>
            <a:endParaRPr/>
          </a:p>
          <a:p>
            <a:pPr indent="-228600" lvl="1" marL="685800" rtl="0" algn="l">
              <a:lnSpc>
                <a:spcPct val="90000"/>
              </a:lnSpc>
              <a:spcBef>
                <a:spcPts val="500"/>
              </a:spcBef>
              <a:spcAft>
                <a:spcPts val="0"/>
              </a:spcAft>
              <a:buClr>
                <a:schemeClr val="dk1"/>
              </a:buClr>
              <a:buSzPts val="1100"/>
              <a:buChar char="•"/>
            </a:pPr>
            <a:r>
              <a:rPr lang="pt-BR" sz="1100"/>
              <a:t>Intersecionalidade adiciona novas camadas para a complexidade de ser estender a desigualdade social, reconhecendo que a desigualdade social raramente é causada por um único fator e encoraja analisar as desigualdades por meio de várias categorias que as gerariam.</a:t>
            </a:r>
            <a:endParaRPr/>
          </a:p>
          <a:p>
            <a:pPr indent="-228600" lvl="0" marL="228600" rtl="0" algn="l">
              <a:lnSpc>
                <a:spcPct val="90000"/>
              </a:lnSpc>
              <a:spcBef>
                <a:spcPts val="1000"/>
              </a:spcBef>
              <a:spcAft>
                <a:spcPts val="0"/>
              </a:spcAft>
              <a:buClr>
                <a:schemeClr val="dk1"/>
              </a:buClr>
              <a:buSzPts val="1100"/>
              <a:buChar char="•"/>
            </a:pPr>
            <a:r>
              <a:rPr b="1" lang="pt-BR" sz="1100"/>
              <a:t>Poder (power)</a:t>
            </a:r>
            <a:endParaRPr/>
          </a:p>
          <a:p>
            <a:pPr indent="-228600" lvl="1" marL="685800" rtl="0" algn="l">
              <a:lnSpc>
                <a:spcPct val="90000"/>
              </a:lnSpc>
              <a:spcBef>
                <a:spcPts val="500"/>
              </a:spcBef>
              <a:spcAft>
                <a:spcPts val="0"/>
              </a:spcAft>
              <a:buClr>
                <a:schemeClr val="dk1"/>
              </a:buClr>
              <a:buSzPts val="1100"/>
              <a:buChar char="•"/>
            </a:pPr>
            <a:r>
              <a:rPr lang="pt-BR" sz="1100"/>
              <a:t>A vida das pessoas e suas identidades são moldadas por meio de diversos  fatores em mútua e diversas formas que compõem um sistema de poder. Dentro de uma estrutura interseccional, não há um puro racismo ou sexismo. Ao contrário, nas relações de poder, o racismo e o sexismo ganham sentido um em relação ao outro.</a:t>
            </a:r>
            <a:endParaRPr/>
          </a:p>
          <a:p>
            <a:pPr indent="-228600" lvl="1" marL="685800" rtl="0" algn="l">
              <a:lnSpc>
                <a:spcPct val="90000"/>
              </a:lnSpc>
              <a:spcBef>
                <a:spcPts val="500"/>
              </a:spcBef>
              <a:spcAft>
                <a:spcPts val="0"/>
              </a:spcAft>
              <a:buClr>
                <a:schemeClr val="dk1"/>
              </a:buClr>
              <a:buSzPts val="1100"/>
              <a:buChar char="•"/>
            </a:pPr>
            <a:r>
              <a:rPr lang="pt-BR" sz="1100"/>
              <a:t>Além disso, as relação de poder devem ser analisadas também em relação aos domínios de poder: estrutural, disciplinar, cultural e interpessoal. </a:t>
            </a:r>
            <a:endParaRPr/>
          </a:p>
          <a:p>
            <a:pPr indent="-228600" lvl="1" marL="685800" rtl="0" algn="l">
              <a:lnSpc>
                <a:spcPct val="90000"/>
              </a:lnSpc>
              <a:spcBef>
                <a:spcPts val="500"/>
              </a:spcBef>
              <a:spcAft>
                <a:spcPts val="0"/>
              </a:spcAft>
              <a:buClr>
                <a:schemeClr val="dk1"/>
              </a:buClr>
              <a:buSzPts val="1100"/>
              <a:buChar char="•"/>
            </a:pPr>
            <a:r>
              <a:rPr lang="pt-BR" sz="1100"/>
              <a:t>Poder deve ser conceituado com relações como em relações de poder. Não é algo estático ou algo que se ganha ou se perde com em uma conta de soma zero ou em um jogo. </a:t>
            </a:r>
            <a:endParaRPr/>
          </a:p>
          <a:p>
            <a:pPr indent="-228600" lvl="0" marL="228600" rtl="0" algn="l">
              <a:lnSpc>
                <a:spcPct val="90000"/>
              </a:lnSpc>
              <a:spcBef>
                <a:spcPts val="1000"/>
              </a:spcBef>
              <a:spcAft>
                <a:spcPts val="0"/>
              </a:spcAft>
              <a:buClr>
                <a:schemeClr val="dk1"/>
              </a:buClr>
              <a:buSzPts val="1100"/>
              <a:buChar char="•"/>
            </a:pPr>
            <a:r>
              <a:rPr b="1" lang="pt-BR" sz="1100"/>
              <a:t>Relacionalidade (relationality)</a:t>
            </a:r>
            <a:endParaRPr/>
          </a:p>
          <a:p>
            <a:pPr indent="-228600" lvl="1" marL="685800" rtl="0" algn="l">
              <a:lnSpc>
                <a:spcPct val="90000"/>
              </a:lnSpc>
              <a:spcBef>
                <a:spcPts val="500"/>
              </a:spcBef>
              <a:spcAft>
                <a:spcPts val="0"/>
              </a:spcAft>
              <a:buClr>
                <a:schemeClr val="dk1"/>
              </a:buClr>
              <a:buSzPts val="1100"/>
              <a:buChar char="•"/>
            </a:pPr>
            <a:r>
              <a:rPr lang="pt-BR" sz="1100"/>
              <a:t>coalisões e relações através das divisões sociais. Conexões. Rejeita  o pensamento binário do ou/ou que, por exemplo, opõem teoria a prática, conhecimento a ativismo, negros a brancos. Em vez disso, a relacionalidade abraça a lógica do ambos/e.  Argumentos focalizados somente em classe são vistos como insuficientes para explicar a desigualdade social. Vários argumentos e relações associadas a classe, raça, gênero, idade são importante e termos como coalisão, diálogo, conversação, interação e transação são utilizados.</a:t>
            </a:r>
            <a:endParaRPr/>
          </a:p>
          <a:p>
            <a:pPr indent="-228600" lvl="0" marL="228600" rtl="0" algn="l">
              <a:lnSpc>
                <a:spcPct val="90000"/>
              </a:lnSpc>
              <a:spcBef>
                <a:spcPts val="1000"/>
              </a:spcBef>
              <a:spcAft>
                <a:spcPts val="0"/>
              </a:spcAft>
              <a:buClr>
                <a:schemeClr val="dk1"/>
              </a:buClr>
              <a:buSzPts val="1100"/>
              <a:buChar char="•"/>
            </a:pPr>
            <a:r>
              <a:rPr b="1" lang="pt-BR" sz="1100"/>
              <a:t>Contexto social (social context)</a:t>
            </a:r>
            <a:endParaRPr/>
          </a:p>
          <a:p>
            <a:pPr indent="-228600" lvl="1" marL="685800" rtl="0" algn="l">
              <a:lnSpc>
                <a:spcPct val="90000"/>
              </a:lnSpc>
              <a:spcBef>
                <a:spcPts val="500"/>
              </a:spcBef>
              <a:spcAft>
                <a:spcPts val="0"/>
              </a:spcAft>
              <a:buClr>
                <a:schemeClr val="dk1"/>
              </a:buClr>
              <a:buSzPts val="1100"/>
              <a:buChar char="•"/>
            </a:pPr>
            <a:r>
              <a:rPr lang="pt-BR" sz="1100"/>
              <a:t>Particulares contextos históricos, intelectuais e políticos moldam o que pensamos e fazemos</a:t>
            </a:r>
            <a:endParaRPr/>
          </a:p>
          <a:p>
            <a:pPr indent="-228600" lvl="0" marL="228600" rtl="0" algn="l">
              <a:lnSpc>
                <a:spcPct val="90000"/>
              </a:lnSpc>
              <a:spcBef>
                <a:spcPts val="1000"/>
              </a:spcBef>
              <a:spcAft>
                <a:spcPts val="0"/>
              </a:spcAft>
              <a:buClr>
                <a:schemeClr val="dk1"/>
              </a:buClr>
              <a:buSzPts val="1100"/>
              <a:buChar char="•"/>
            </a:pPr>
            <a:r>
              <a:rPr b="1" lang="pt-BR" sz="1100"/>
              <a:t>Complexidade (complexity)</a:t>
            </a:r>
            <a:endParaRPr/>
          </a:p>
          <a:p>
            <a:pPr indent="-228600" lvl="1" marL="685800" rtl="0" algn="l">
              <a:lnSpc>
                <a:spcPct val="90000"/>
              </a:lnSpc>
              <a:spcBef>
                <a:spcPts val="500"/>
              </a:spcBef>
              <a:spcAft>
                <a:spcPts val="0"/>
              </a:spcAft>
              <a:buClr>
                <a:schemeClr val="dk1"/>
              </a:buClr>
              <a:buSzPts val="1100"/>
              <a:buChar char="•"/>
            </a:pPr>
            <a:r>
              <a:rPr lang="pt-BR" sz="1100"/>
              <a:t>A intersecionalidade é em si mesma algo complexo, difícil de lidar levando pesquisadores a desejarem manuais explicativos que facilitem a sua aplicação</a:t>
            </a:r>
            <a:endParaRPr/>
          </a:p>
          <a:p>
            <a:pPr indent="-228600" lvl="0" marL="228600" rtl="0" algn="l">
              <a:lnSpc>
                <a:spcPct val="90000"/>
              </a:lnSpc>
              <a:spcBef>
                <a:spcPts val="1000"/>
              </a:spcBef>
              <a:spcAft>
                <a:spcPts val="0"/>
              </a:spcAft>
              <a:buClr>
                <a:schemeClr val="dk1"/>
              </a:buClr>
              <a:buSzPts val="1100"/>
              <a:buChar char="•"/>
            </a:pPr>
            <a:r>
              <a:rPr b="1" lang="pt-BR" sz="1100"/>
              <a:t>Justiça social (social justice)</a:t>
            </a:r>
            <a:endParaRPr/>
          </a:p>
          <a:p>
            <a:pPr indent="-228600" lvl="1" marL="685800" rtl="0" algn="l">
              <a:lnSpc>
                <a:spcPct val="90000"/>
              </a:lnSpc>
              <a:spcBef>
                <a:spcPts val="500"/>
              </a:spcBef>
              <a:spcAft>
                <a:spcPts val="0"/>
              </a:spcAft>
              <a:buClr>
                <a:schemeClr val="dk1"/>
              </a:buClr>
              <a:buSzPts val="1100"/>
              <a:buChar char="•"/>
            </a:pPr>
            <a:r>
              <a:rPr lang="pt-BR" sz="1100"/>
              <a:t>A intersecionalidade assume a perspectiva de que a justiça social é algo central e não periférico</a:t>
            </a:r>
            <a:endParaRPr/>
          </a:p>
          <a:p>
            <a:pPr indent="-158750" lvl="0" marL="228600" rtl="0" algn="l">
              <a:lnSpc>
                <a:spcPct val="90000"/>
              </a:lnSpc>
              <a:spcBef>
                <a:spcPts val="1000"/>
              </a:spcBef>
              <a:spcAft>
                <a:spcPts val="0"/>
              </a:spcAft>
              <a:buClr>
                <a:schemeClr val="dk1"/>
              </a:buClr>
              <a:buSzPts val="1100"/>
              <a:buNone/>
            </a:pPr>
            <a:r>
              <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8" name="Shape 418"/>
        <p:cNvGrpSpPr/>
        <p:nvPr/>
      </p:nvGrpSpPr>
      <p:grpSpPr>
        <a:xfrm>
          <a:off x="0" y="0"/>
          <a:ext cx="0" cy="0"/>
          <a:chOff x="0" y="0"/>
          <a:chExt cx="0" cy="0"/>
        </a:xfrm>
      </p:grpSpPr>
      <p:sp>
        <p:nvSpPr>
          <p:cNvPr id="419" name="Google Shape;419;p3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20" name="Google Shape;420;p3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21" name="Google Shape;421;p32"/>
          <p:cNvSpPr/>
          <p:nvPr/>
        </p:nvSpPr>
        <p:spPr>
          <a:xfrm flipH="1" rot="10800000">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22" name="Google Shape;422;p3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23" name="Google Shape;423;p3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24" name="Google Shape;424;p32"/>
          <p:cNvSpPr txBox="1"/>
          <p:nvPr>
            <p:ph type="title"/>
          </p:nvPr>
        </p:nvSpPr>
        <p:spPr>
          <a:xfrm>
            <a:off x="1371599" y="294538"/>
            <a:ext cx="9895951" cy="1033669"/>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Calibri"/>
              <a:buNone/>
            </a:pPr>
            <a:r>
              <a:rPr b="1" lang="pt-BR" sz="4000">
                <a:solidFill>
                  <a:srgbClr val="FFFFFF"/>
                </a:solidFill>
              </a:rPr>
              <a:t>Pontos de partida</a:t>
            </a:r>
            <a:endParaRPr/>
          </a:p>
        </p:txBody>
      </p:sp>
      <p:sp>
        <p:nvSpPr>
          <p:cNvPr id="425" name="Google Shape;425;p32"/>
          <p:cNvSpPr txBox="1"/>
          <p:nvPr>
            <p:ph idx="1" type="body"/>
          </p:nvPr>
        </p:nvSpPr>
        <p:spPr>
          <a:xfrm>
            <a:off x="1371599" y="2318197"/>
            <a:ext cx="9724031" cy="3683358"/>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pt-BR" sz="2000"/>
              <a:t>Textos de mulheres negras século XIX e XX</a:t>
            </a:r>
            <a:endParaRPr/>
          </a:p>
          <a:p>
            <a:pPr indent="-228600" lvl="0" marL="228600" rtl="0" algn="l">
              <a:lnSpc>
                <a:spcPct val="90000"/>
              </a:lnSpc>
              <a:spcBef>
                <a:spcPts val="1000"/>
              </a:spcBef>
              <a:spcAft>
                <a:spcPts val="0"/>
              </a:spcAft>
              <a:buClr>
                <a:schemeClr val="dk1"/>
              </a:buClr>
              <a:buSzPts val="2000"/>
              <a:buChar char="•"/>
            </a:pPr>
            <a:r>
              <a:rPr lang="pt-BR" sz="2000"/>
              <a:t>Feministas negras dos anos 1960 e 1970 incluindo categorias como homofobia etc</a:t>
            </a:r>
            <a:endParaRPr/>
          </a:p>
          <a:p>
            <a:pPr indent="-228600" lvl="0" marL="228600" rtl="0" algn="l">
              <a:lnSpc>
                <a:spcPct val="90000"/>
              </a:lnSpc>
              <a:spcBef>
                <a:spcPts val="1000"/>
              </a:spcBef>
              <a:spcAft>
                <a:spcPts val="0"/>
              </a:spcAft>
              <a:buClr>
                <a:schemeClr val="dk1"/>
              </a:buClr>
              <a:buSzPts val="2000"/>
              <a:buChar char="•"/>
            </a:pPr>
            <a:r>
              <a:rPr lang="pt-BR" sz="2000"/>
              <a:t>Combahee River Collective´s Black Feminist Statement 1970</a:t>
            </a:r>
            <a:endParaRPr/>
          </a:p>
          <a:p>
            <a:pPr indent="-228600" lvl="0" marL="228600" rtl="0" algn="l">
              <a:lnSpc>
                <a:spcPct val="90000"/>
              </a:lnSpc>
              <a:spcBef>
                <a:spcPts val="1000"/>
              </a:spcBef>
              <a:spcAft>
                <a:spcPts val="0"/>
              </a:spcAft>
              <a:buClr>
                <a:schemeClr val="dk1"/>
              </a:buClr>
              <a:buSzPts val="2000"/>
              <a:buChar char="•"/>
            </a:pPr>
            <a:r>
              <a:rPr lang="pt-BR" sz="2000"/>
              <a:t>Kimberlé Crenshaw em 1982</a:t>
            </a:r>
            <a:endParaRPr/>
          </a:p>
          <a:p>
            <a:pPr indent="-101600" lvl="0" marL="228600" rtl="0" algn="l">
              <a:lnSpc>
                <a:spcPct val="90000"/>
              </a:lnSpc>
              <a:spcBef>
                <a:spcPts val="1000"/>
              </a:spcBef>
              <a:spcAft>
                <a:spcPts val="0"/>
              </a:spcAft>
              <a:buClr>
                <a:schemeClr val="dk1"/>
              </a:buClr>
              <a:buSzPts val="2000"/>
              <a:buNone/>
            </a:pPr>
            <a:r>
              <a:t/>
            </a:r>
            <a:endParaRPr sz="2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1" name="Shape 121"/>
        <p:cNvGrpSpPr/>
        <p:nvPr/>
      </p:nvGrpSpPr>
      <p:grpSpPr>
        <a:xfrm>
          <a:off x="0" y="0"/>
          <a:ext cx="0" cy="0"/>
          <a:chOff x="0" y="0"/>
          <a:chExt cx="0" cy="0"/>
        </a:xfrm>
      </p:grpSpPr>
      <p:sp>
        <p:nvSpPr>
          <p:cNvPr id="122" name="Google Shape;122;p15"/>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3" name="Google Shape;123;p15"/>
          <p:cNvSpPr/>
          <p:nvPr/>
        </p:nvSpPr>
        <p:spPr>
          <a:xfrm flipH="1">
            <a:off x="2" y="0"/>
            <a:ext cx="12191998" cy="1575955"/>
          </a:xfrm>
          <a:prstGeom prst="rect">
            <a:avLst/>
          </a:prstGeom>
          <a:gradFill>
            <a:gsLst>
              <a:gs pos="0">
                <a:srgbClr val="000000">
                  <a:alpha val="95686"/>
                </a:srgbClr>
              </a:gs>
              <a:gs pos="100000">
                <a:srgbClr val="2F5496"/>
              </a:gs>
            </a:gsLst>
            <a:lin ang="8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4" name="Google Shape;124;p15"/>
          <p:cNvSpPr/>
          <p:nvPr/>
        </p:nvSpPr>
        <p:spPr>
          <a:xfrm flipH="1" rot="10800000">
            <a:off x="8128857" y="0"/>
            <a:ext cx="4063143" cy="1576412"/>
          </a:xfrm>
          <a:prstGeom prst="rect">
            <a:avLst/>
          </a:prstGeom>
          <a:gradFill>
            <a:gsLst>
              <a:gs pos="0">
                <a:srgbClr val="1F3864">
                  <a:alpha val="67843"/>
                </a:srgbClr>
              </a:gs>
              <a:gs pos="19000">
                <a:srgbClr val="1F3864">
                  <a:alpha val="67843"/>
                </a:srgbClr>
              </a:gs>
              <a:gs pos="100000">
                <a:srgbClr val="4472C4">
                  <a:alpha val="78823"/>
                </a:srgbClr>
              </a:gs>
            </a:gsLst>
            <a:lin ang="191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5" name="Google Shape;125;p15"/>
          <p:cNvSpPr/>
          <p:nvPr/>
        </p:nvSpPr>
        <p:spPr>
          <a:xfrm rot="5400000">
            <a:off x="5307777" y="-5307778"/>
            <a:ext cx="1576446" cy="12192002"/>
          </a:xfrm>
          <a:prstGeom prst="rect">
            <a:avLst/>
          </a:prstGeom>
          <a:gradFill>
            <a:gsLst>
              <a:gs pos="0">
                <a:srgbClr val="4472C4">
                  <a:alpha val="0"/>
                </a:srgbClr>
              </a:gs>
              <a:gs pos="23000">
                <a:srgbClr val="4472C4">
                  <a:alpha val="0"/>
                </a:srgbClr>
              </a:gs>
              <a:gs pos="99000">
                <a:srgbClr val="000000">
                  <a:alpha val="73725"/>
                </a:srgbClr>
              </a:gs>
              <a:gs pos="100000">
                <a:srgbClr val="000000">
                  <a:alpha val="73725"/>
                </a:srgbClr>
              </a:gs>
            </a:gsLst>
            <a:lin ang="203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6" name="Google Shape;126;p15"/>
          <p:cNvSpPr txBox="1"/>
          <p:nvPr>
            <p:ph type="title"/>
          </p:nvPr>
        </p:nvSpPr>
        <p:spPr>
          <a:xfrm>
            <a:off x="1371597" y="348865"/>
            <a:ext cx="10044023" cy="877729"/>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Calibri"/>
              <a:buNone/>
            </a:pPr>
            <a:r>
              <a:rPr lang="pt-BR" sz="4000">
                <a:solidFill>
                  <a:srgbClr val="FFFFFF"/>
                </a:solidFill>
                <a:latin typeface="Calibri"/>
                <a:ea typeface="Calibri"/>
                <a:cs typeface="Calibri"/>
                <a:sym typeface="Calibri"/>
              </a:rPr>
              <a:t>Bases para teorias políticas normativas</a:t>
            </a:r>
            <a:endParaRPr/>
          </a:p>
        </p:txBody>
      </p:sp>
      <p:grpSp>
        <p:nvGrpSpPr>
          <p:cNvPr id="127" name="Google Shape;127;p15"/>
          <p:cNvGrpSpPr/>
          <p:nvPr/>
        </p:nvGrpSpPr>
        <p:grpSpPr>
          <a:xfrm>
            <a:off x="2163506" y="2112579"/>
            <a:ext cx="7888928" cy="4192805"/>
            <a:chOff x="337" y="1082"/>
            <a:chExt cx="2880" cy="720"/>
          </a:xfrm>
        </p:grpSpPr>
        <p:cxnSp>
          <p:nvCxnSpPr>
            <p:cNvPr id="128" name="Google Shape;128;p15"/>
            <p:cNvCxnSpPr>
              <a:stCxn id="129" idx="0"/>
              <a:endCxn id="130" idx="2"/>
            </p:cNvCxnSpPr>
            <p:nvPr/>
          </p:nvCxnSpPr>
          <p:spPr>
            <a:xfrm>
              <a:off x="2335" y="1064"/>
              <a:ext cx="0" cy="900"/>
            </a:xfrm>
            <a:prstGeom prst="bentConnector3">
              <a:avLst>
                <a:gd fmla="val 551751" name="adj1"/>
              </a:avLst>
            </a:prstGeom>
            <a:noFill/>
            <a:ln cap="flat" cmpd="sng" w="28575">
              <a:solidFill>
                <a:schemeClr val="dk1"/>
              </a:solidFill>
              <a:prstDash val="solid"/>
              <a:miter lim="800000"/>
              <a:headEnd len="med" w="med" type="none"/>
              <a:tailEnd len="med" w="med" type="none"/>
            </a:ln>
          </p:spPr>
        </p:cxnSp>
        <p:cxnSp>
          <p:nvCxnSpPr>
            <p:cNvPr id="131" name="Google Shape;131;p15"/>
            <p:cNvCxnSpPr>
              <a:stCxn id="132" idx="0"/>
              <a:endCxn id="130" idx="2"/>
            </p:cNvCxnSpPr>
            <p:nvPr/>
          </p:nvCxnSpPr>
          <p:spPr>
            <a:xfrm>
              <a:off x="1777" y="1514"/>
              <a:ext cx="0" cy="0"/>
            </a:xfrm>
            <a:prstGeom prst="straightConnector1">
              <a:avLst/>
            </a:prstGeom>
            <a:noFill/>
            <a:ln cap="flat" cmpd="sng" w="28575">
              <a:solidFill>
                <a:schemeClr val="dk1"/>
              </a:solidFill>
              <a:prstDash val="solid"/>
              <a:round/>
              <a:headEnd len="med" w="med" type="none"/>
              <a:tailEnd len="med" w="med" type="none"/>
            </a:ln>
          </p:spPr>
        </p:cxnSp>
        <p:cxnSp>
          <p:nvCxnSpPr>
            <p:cNvPr id="133" name="Google Shape;133;p15"/>
            <p:cNvCxnSpPr>
              <a:stCxn id="134" idx="0"/>
              <a:endCxn id="130" idx="2"/>
            </p:cNvCxnSpPr>
            <p:nvPr/>
          </p:nvCxnSpPr>
          <p:spPr>
            <a:xfrm rot="10800000">
              <a:off x="1219" y="1064"/>
              <a:ext cx="0" cy="900"/>
            </a:xfrm>
            <a:prstGeom prst="bentConnector3">
              <a:avLst>
                <a:gd fmla="val 551751" name="adj1"/>
              </a:avLst>
            </a:prstGeom>
            <a:noFill/>
            <a:ln cap="flat" cmpd="sng" w="28575">
              <a:solidFill>
                <a:schemeClr val="dk1"/>
              </a:solidFill>
              <a:prstDash val="solid"/>
              <a:miter lim="800000"/>
              <a:headEnd len="med" w="med" type="none"/>
              <a:tailEnd len="med" w="med" type="none"/>
            </a:ln>
          </p:spPr>
        </p:cxnSp>
        <p:sp>
          <p:nvSpPr>
            <p:cNvPr id="130" name="Google Shape;130;p15"/>
            <p:cNvSpPr/>
            <p:nvPr/>
          </p:nvSpPr>
          <p:spPr>
            <a:xfrm>
              <a:off x="1345" y="1082"/>
              <a:ext cx="864" cy="288"/>
            </a:xfrm>
            <a:prstGeom prst="roundRect">
              <a:avLst>
                <a:gd fmla="val 16667" name="adj"/>
              </a:avLst>
            </a:prstGeom>
            <a:solidFill>
              <a:srgbClr val="E1EFD8"/>
            </a:solidFill>
            <a:ln cap="flat" cmpd="sng" w="9525">
              <a:solidFill>
                <a:schemeClr val="dk1"/>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0" i="0" lang="pt-BR" sz="1960" u="none" cap="none" strike="noStrike">
                  <a:solidFill>
                    <a:schemeClr val="dk1"/>
                  </a:solidFill>
                  <a:latin typeface="Verdana"/>
                  <a:ea typeface="Verdana"/>
                  <a:cs typeface="Verdana"/>
                  <a:sym typeface="Verdana"/>
                </a:rPr>
                <a:t>Teorias</a:t>
              </a:r>
              <a:endParaRPr b="0" i="0" sz="2000" u="none" cap="none" strike="noStrike">
                <a:solidFill>
                  <a:schemeClr val="dk1"/>
                </a:solidFill>
                <a:latin typeface="Verdana"/>
                <a:ea typeface="Verdana"/>
                <a:cs typeface="Verdana"/>
                <a:sym typeface="Verdana"/>
              </a:endParaRPr>
            </a:p>
          </p:txBody>
        </p:sp>
        <p:sp>
          <p:nvSpPr>
            <p:cNvPr id="134" name="Google Shape;134;p15"/>
            <p:cNvSpPr/>
            <p:nvPr/>
          </p:nvSpPr>
          <p:spPr>
            <a:xfrm>
              <a:off x="337" y="1514"/>
              <a:ext cx="864" cy="288"/>
            </a:xfrm>
            <a:prstGeom prst="roundRect">
              <a:avLst>
                <a:gd fmla="val 16667" name="adj"/>
              </a:avLst>
            </a:prstGeom>
            <a:solidFill>
              <a:srgbClr val="E1EFD8"/>
            </a:solidFill>
            <a:ln cap="flat" cmpd="sng" w="9525">
              <a:solidFill>
                <a:schemeClr val="dk1"/>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0" i="0" lang="pt-BR" sz="1960" u="none" cap="none" strike="noStrike">
                  <a:solidFill>
                    <a:schemeClr val="dk1"/>
                  </a:solidFill>
                  <a:latin typeface="Verdana"/>
                  <a:ea typeface="Verdana"/>
                  <a:cs typeface="Verdana"/>
                  <a:sym typeface="Verdana"/>
                </a:rPr>
                <a:t>Política  </a:t>
              </a:r>
              <a:endParaRPr/>
            </a:p>
            <a:p>
              <a:pPr indent="0" lvl="0" marL="0" marR="0" rtl="0" algn="ctr">
                <a:spcBef>
                  <a:spcPts val="600"/>
                </a:spcBef>
                <a:spcAft>
                  <a:spcPts val="0"/>
                </a:spcAft>
                <a:buNone/>
              </a:pPr>
              <a:r>
                <a:rPr b="0" i="0" lang="pt-BR" sz="1960" u="none" cap="none" strike="noStrike">
                  <a:solidFill>
                    <a:schemeClr val="dk1"/>
                  </a:solidFill>
                  <a:latin typeface="Verdana"/>
                  <a:ea typeface="Verdana"/>
                  <a:cs typeface="Verdana"/>
                  <a:sym typeface="Verdana"/>
                </a:rPr>
                <a:t>Igualitarista</a:t>
              </a:r>
              <a:endParaRPr/>
            </a:p>
            <a:p>
              <a:pPr indent="0" lvl="0" marL="0" marR="0" rtl="0" algn="ctr">
                <a:spcBef>
                  <a:spcPts val="600"/>
                </a:spcBef>
                <a:spcAft>
                  <a:spcPts val="0"/>
                </a:spcAft>
                <a:buNone/>
              </a:pPr>
              <a:r>
                <a:rPr b="0" i="0" lang="pt-BR" sz="1372" u="none" cap="none" strike="noStrike">
                  <a:solidFill>
                    <a:schemeClr val="dk1"/>
                  </a:solidFill>
                  <a:latin typeface="Verdana"/>
                  <a:ea typeface="Verdana"/>
                  <a:cs typeface="Verdana"/>
                  <a:sym typeface="Verdana"/>
                </a:rPr>
                <a:t>cega à diferenças</a:t>
              </a:r>
              <a:endParaRPr/>
            </a:p>
            <a:p>
              <a:pPr indent="0" lvl="0" marL="0" marR="0" rtl="0" algn="ctr">
                <a:spcBef>
                  <a:spcPts val="600"/>
                </a:spcBef>
                <a:spcAft>
                  <a:spcPts val="0"/>
                </a:spcAft>
                <a:buNone/>
              </a:pPr>
              <a:r>
                <a:rPr b="0" i="0" lang="pt-BR" sz="1372" u="none" cap="none" strike="noStrike">
                  <a:solidFill>
                    <a:schemeClr val="dk1"/>
                  </a:solidFill>
                  <a:latin typeface="Verdana"/>
                  <a:ea typeface="Verdana"/>
                  <a:cs typeface="Verdana"/>
                  <a:sym typeface="Verdana"/>
                </a:rPr>
                <a:t>Garantia legais universais</a:t>
              </a:r>
              <a:r>
                <a:rPr b="0" i="0" lang="pt-BR" sz="1960" u="none" cap="none" strike="noStrike">
                  <a:solidFill>
                    <a:schemeClr val="dk1"/>
                  </a:solidFill>
                  <a:latin typeface="Verdana"/>
                  <a:ea typeface="Verdana"/>
                  <a:cs typeface="Verdana"/>
                  <a:sym typeface="Verdana"/>
                </a:rPr>
                <a:t> </a:t>
              </a:r>
              <a:endParaRPr b="0" i="0" sz="2000" u="none" cap="none" strike="noStrike">
                <a:solidFill>
                  <a:schemeClr val="dk1"/>
                </a:solidFill>
                <a:latin typeface="Verdana"/>
                <a:ea typeface="Verdana"/>
                <a:cs typeface="Verdana"/>
                <a:sym typeface="Verdana"/>
              </a:endParaRPr>
            </a:p>
          </p:txBody>
        </p:sp>
        <p:sp>
          <p:nvSpPr>
            <p:cNvPr id="132" name="Google Shape;132;p15"/>
            <p:cNvSpPr/>
            <p:nvPr/>
          </p:nvSpPr>
          <p:spPr>
            <a:xfrm>
              <a:off x="1345" y="1514"/>
              <a:ext cx="864" cy="288"/>
            </a:xfrm>
            <a:prstGeom prst="roundRect">
              <a:avLst>
                <a:gd fmla="val 16667" name="adj"/>
              </a:avLst>
            </a:prstGeom>
            <a:solidFill>
              <a:srgbClr val="E1EFD8"/>
            </a:solidFill>
            <a:ln cap="flat" cmpd="sng" w="9525">
              <a:solidFill>
                <a:schemeClr val="dk1"/>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0" i="0" lang="pt-BR" sz="1960" u="none" cap="none" strike="noStrike">
                  <a:solidFill>
                    <a:schemeClr val="dk1"/>
                  </a:solidFill>
                  <a:latin typeface="Verdana"/>
                  <a:ea typeface="Verdana"/>
                  <a:cs typeface="Verdana"/>
                  <a:sym typeface="Verdana"/>
                </a:rPr>
                <a:t>Política</a:t>
              </a:r>
              <a:endParaRPr/>
            </a:p>
            <a:p>
              <a:pPr indent="0" lvl="0" marL="0" marR="0" rtl="0" algn="ctr">
                <a:spcBef>
                  <a:spcPts val="600"/>
                </a:spcBef>
                <a:spcAft>
                  <a:spcPts val="0"/>
                </a:spcAft>
                <a:buNone/>
              </a:pPr>
              <a:r>
                <a:rPr b="0" i="0" lang="pt-BR" sz="1960" u="none" cap="none" strike="noStrike">
                  <a:solidFill>
                    <a:schemeClr val="dk1"/>
                  </a:solidFill>
                  <a:latin typeface="Verdana"/>
                  <a:ea typeface="Verdana"/>
                  <a:cs typeface="Verdana"/>
                  <a:sym typeface="Verdana"/>
                </a:rPr>
                <a:t> da </a:t>
              </a:r>
              <a:endParaRPr/>
            </a:p>
            <a:p>
              <a:pPr indent="0" lvl="0" marL="0" marR="0" rtl="0" algn="ctr">
                <a:spcBef>
                  <a:spcPts val="600"/>
                </a:spcBef>
                <a:spcAft>
                  <a:spcPts val="0"/>
                </a:spcAft>
                <a:buNone/>
              </a:pPr>
              <a:r>
                <a:rPr b="0" i="0" lang="pt-BR" sz="1960" u="none" cap="none" strike="noStrike">
                  <a:solidFill>
                    <a:schemeClr val="dk1"/>
                  </a:solidFill>
                  <a:latin typeface="Verdana"/>
                  <a:ea typeface="Verdana"/>
                  <a:cs typeface="Verdana"/>
                  <a:sym typeface="Verdana"/>
                </a:rPr>
                <a:t>Diferença</a:t>
              </a:r>
              <a:endParaRPr/>
            </a:p>
            <a:p>
              <a:pPr indent="0" lvl="0" marL="0" marR="0" rtl="0" algn="ctr">
                <a:spcBef>
                  <a:spcPts val="600"/>
                </a:spcBef>
                <a:spcAft>
                  <a:spcPts val="0"/>
                </a:spcAft>
                <a:buNone/>
              </a:pPr>
              <a:r>
                <a:rPr b="0" i="0" lang="pt-BR" sz="1372" u="none" cap="none" strike="noStrike">
                  <a:solidFill>
                    <a:schemeClr val="dk1"/>
                  </a:solidFill>
                  <a:latin typeface="Verdana"/>
                  <a:ea typeface="Verdana"/>
                  <a:cs typeface="Verdana"/>
                  <a:sym typeface="Verdana"/>
                </a:rPr>
                <a:t>não cega às diferenças</a:t>
              </a:r>
              <a:endParaRPr b="0" i="0" sz="1400" u="none" cap="none" strike="noStrike">
                <a:solidFill>
                  <a:schemeClr val="dk1"/>
                </a:solidFill>
                <a:latin typeface="Verdana"/>
                <a:ea typeface="Verdana"/>
                <a:cs typeface="Verdana"/>
                <a:sym typeface="Verdana"/>
              </a:endParaRPr>
            </a:p>
          </p:txBody>
        </p:sp>
        <p:sp>
          <p:nvSpPr>
            <p:cNvPr id="129" name="Google Shape;129;p15"/>
            <p:cNvSpPr/>
            <p:nvPr/>
          </p:nvSpPr>
          <p:spPr>
            <a:xfrm>
              <a:off x="2353" y="1514"/>
              <a:ext cx="864" cy="288"/>
            </a:xfrm>
            <a:prstGeom prst="roundRect">
              <a:avLst>
                <a:gd fmla="val 16667" name="adj"/>
              </a:avLst>
            </a:prstGeom>
            <a:solidFill>
              <a:srgbClr val="E1EFD8"/>
            </a:solidFill>
            <a:ln cap="flat" cmpd="sng" w="9525">
              <a:solidFill>
                <a:schemeClr val="dk1"/>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0" i="0" lang="pt-BR" sz="1960" u="none" cap="none" strike="noStrike">
                  <a:solidFill>
                    <a:schemeClr val="dk1"/>
                  </a:solidFill>
                  <a:latin typeface="Verdana"/>
                  <a:ea typeface="Verdana"/>
                  <a:cs typeface="Verdana"/>
                  <a:sym typeface="Verdana"/>
                </a:rPr>
                <a:t>Política</a:t>
              </a:r>
              <a:endParaRPr/>
            </a:p>
            <a:p>
              <a:pPr indent="0" lvl="0" marL="0" marR="0" rtl="0" algn="ctr">
                <a:spcBef>
                  <a:spcPts val="600"/>
                </a:spcBef>
                <a:spcAft>
                  <a:spcPts val="0"/>
                </a:spcAft>
                <a:buNone/>
              </a:pPr>
              <a:r>
                <a:rPr b="0" i="0" lang="pt-BR" sz="1960" u="none" cap="none" strike="noStrike">
                  <a:solidFill>
                    <a:schemeClr val="dk1"/>
                  </a:solidFill>
                  <a:latin typeface="Verdana"/>
                  <a:ea typeface="Verdana"/>
                  <a:cs typeface="Verdana"/>
                  <a:sym typeface="Verdana"/>
                </a:rPr>
                <a:t>de </a:t>
              </a:r>
              <a:endParaRPr/>
            </a:p>
            <a:p>
              <a:pPr indent="0" lvl="0" marL="0" marR="0" rtl="0" algn="ctr">
                <a:spcBef>
                  <a:spcPts val="600"/>
                </a:spcBef>
                <a:spcAft>
                  <a:spcPts val="0"/>
                </a:spcAft>
                <a:buNone/>
              </a:pPr>
              <a:r>
                <a:rPr b="0" i="0" lang="pt-BR" sz="1960" u="none" cap="none" strike="noStrike">
                  <a:solidFill>
                    <a:schemeClr val="dk1"/>
                  </a:solidFill>
                  <a:latin typeface="Verdana"/>
                  <a:ea typeface="Verdana"/>
                  <a:cs typeface="Verdana"/>
                  <a:sym typeface="Verdana"/>
                </a:rPr>
                <a:t>Reconhecimento</a:t>
              </a:r>
              <a:endParaRPr/>
            </a:p>
            <a:p>
              <a:pPr indent="0" lvl="0" marL="0" marR="0" rtl="0" algn="ctr">
                <a:spcBef>
                  <a:spcPts val="600"/>
                </a:spcBef>
                <a:spcAft>
                  <a:spcPts val="0"/>
                </a:spcAft>
                <a:buNone/>
              </a:pPr>
              <a:r>
                <a:rPr b="0" i="0" lang="pt-BR" sz="1372" u="none" cap="none" strike="noStrike">
                  <a:solidFill>
                    <a:schemeClr val="dk1"/>
                  </a:solidFill>
                  <a:latin typeface="Verdana"/>
                  <a:ea typeface="Verdana"/>
                  <a:cs typeface="Verdana"/>
                  <a:sym typeface="Verdana"/>
                </a:rPr>
                <a:t>Status ou identidades</a:t>
              </a:r>
              <a:endParaRPr b="0" i="0" sz="1400" u="none" cap="none" strike="noStrike">
                <a:solidFill>
                  <a:schemeClr val="dk1"/>
                </a:solidFill>
                <a:latin typeface="Verdana"/>
                <a:ea typeface="Verdana"/>
                <a:cs typeface="Verdana"/>
                <a:sym typeface="Verdana"/>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pt-BR"/>
              <a:t>Construtos centrais &amp;</a:t>
            </a:r>
            <a:br>
              <a:rPr lang="pt-BR"/>
            </a:br>
            <a:r>
              <a:rPr lang="pt-BR"/>
              <a:t> premissas orientadoras</a:t>
            </a:r>
            <a:endParaRPr/>
          </a:p>
        </p:txBody>
      </p:sp>
      <p:grpSp>
        <p:nvGrpSpPr>
          <p:cNvPr id="431" name="Google Shape;431;p33"/>
          <p:cNvGrpSpPr/>
          <p:nvPr/>
        </p:nvGrpSpPr>
        <p:grpSpPr>
          <a:xfrm>
            <a:off x="2589213" y="2135444"/>
            <a:ext cx="8915399" cy="3774561"/>
            <a:chOff x="0" y="1844"/>
            <a:chExt cx="8915399" cy="3774561"/>
          </a:xfrm>
        </p:grpSpPr>
        <p:sp>
          <p:nvSpPr>
            <p:cNvPr id="432" name="Google Shape;432;p33"/>
            <p:cNvSpPr/>
            <p:nvPr/>
          </p:nvSpPr>
          <p:spPr>
            <a:xfrm rot="5400000">
              <a:off x="5575431" y="-2242283"/>
              <a:ext cx="974080" cy="5705856"/>
            </a:xfrm>
            <a:prstGeom prst="round2SameRect">
              <a:avLst>
                <a:gd fmla="val 16667" name="adj1"/>
                <a:gd fmla="val 0" name="adj2"/>
              </a:avLst>
            </a:prstGeom>
            <a:solidFill>
              <a:srgbClr val="CCD3EA">
                <a:alpha val="89803"/>
              </a:srgbClr>
            </a:solidFill>
            <a:ln cap="flat" cmpd="sng" w="12700">
              <a:solidFill>
                <a:srgbClr val="CCD3EA">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txBox="1"/>
            <p:nvPr/>
          </p:nvSpPr>
          <p:spPr>
            <a:xfrm>
              <a:off x="3209544" y="171155"/>
              <a:ext cx="5658305" cy="878978"/>
            </a:xfrm>
            <a:prstGeom prst="rect">
              <a:avLst/>
            </a:prstGeom>
            <a:noFill/>
            <a:ln>
              <a:noFill/>
            </a:ln>
          </p:spPr>
          <p:txBody>
            <a:bodyPr anchorCtr="0" anchor="ctr" bIns="26650" lIns="53325" spcFirstLastPara="1" rIns="53325" wrap="square" tIns="26650">
              <a:noAutofit/>
            </a:bodyPr>
            <a:lstStyle/>
            <a:p>
              <a:pPr indent="-114300" lvl="1" marL="114300" marR="0" rtl="0" algn="l">
                <a:lnSpc>
                  <a:spcPct val="90000"/>
                </a:lnSpc>
                <a:spcBef>
                  <a:spcPts val="0"/>
                </a:spcBef>
                <a:spcAft>
                  <a:spcPts val="0"/>
                </a:spcAft>
                <a:buClr>
                  <a:schemeClr val="dk1"/>
                </a:buClr>
                <a:buSzPts val="1400"/>
                <a:buFont typeface="Calibri"/>
                <a:buChar char="•"/>
              </a:pPr>
              <a:r>
                <a:rPr b="0" i="0" lang="pt-BR" sz="1400" u="none" cap="none" strike="noStrike">
                  <a:solidFill>
                    <a:schemeClr val="dk1"/>
                  </a:solidFill>
                  <a:latin typeface="Calibri"/>
                  <a:ea typeface="Calibri"/>
                  <a:cs typeface="Calibri"/>
                  <a:sym typeface="Calibri"/>
                </a:rPr>
                <a:t>1 Raça, classe, gênero e sistemas similares de poder são interdependentes e constroem mutuamente uns aos outros</a:t>
              </a:r>
              <a:endParaRPr/>
            </a:p>
          </p:txBody>
        </p:sp>
        <p:sp>
          <p:nvSpPr>
            <p:cNvPr id="434" name="Google Shape;434;p33"/>
            <p:cNvSpPr/>
            <p:nvPr/>
          </p:nvSpPr>
          <p:spPr>
            <a:xfrm>
              <a:off x="0" y="1844"/>
              <a:ext cx="3209544" cy="1217600"/>
            </a:xfrm>
            <a:prstGeom prst="roundRect">
              <a:avLst>
                <a:gd fmla="val 16667" name="adj"/>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txBox="1"/>
            <p:nvPr/>
          </p:nvSpPr>
          <p:spPr>
            <a:xfrm>
              <a:off x="59438" y="61282"/>
              <a:ext cx="3090668" cy="1098724"/>
            </a:xfrm>
            <a:prstGeom prst="rect">
              <a:avLst/>
            </a:prstGeom>
            <a:noFill/>
            <a:ln>
              <a:noFill/>
            </a:ln>
          </p:spPr>
          <p:txBody>
            <a:bodyPr anchorCtr="0" anchor="ctr" bIns="36175" lIns="72375" spcFirstLastPara="1" rIns="72375" wrap="square" tIns="36175">
              <a:noAutofit/>
            </a:bodyPr>
            <a:lstStyle/>
            <a:p>
              <a:pPr indent="0" lvl="0" marL="0" marR="0" rtl="0" algn="ctr">
                <a:lnSpc>
                  <a:spcPct val="90000"/>
                </a:lnSpc>
                <a:spcBef>
                  <a:spcPts val="0"/>
                </a:spcBef>
                <a:spcAft>
                  <a:spcPts val="0"/>
                </a:spcAft>
                <a:buClr>
                  <a:schemeClr val="lt1"/>
                </a:buClr>
                <a:buSzPts val="1900"/>
                <a:buFont typeface="Calibri"/>
                <a:buNone/>
              </a:pPr>
              <a:r>
                <a:rPr b="0" i="0" lang="pt-BR" sz="1900" u="none" cap="none" strike="noStrike">
                  <a:solidFill>
                    <a:schemeClr val="lt1"/>
                  </a:solidFill>
                  <a:latin typeface="Calibri"/>
                  <a:ea typeface="Calibri"/>
                  <a:cs typeface="Calibri"/>
                  <a:sym typeface="Calibri"/>
                </a:rPr>
                <a:t>Relacionalidade</a:t>
              </a:r>
              <a:endParaRPr b="0" i="0" sz="1900" u="none" cap="none" strike="noStrike">
                <a:solidFill>
                  <a:schemeClr val="lt1"/>
                </a:solidFill>
                <a:latin typeface="Calibri"/>
                <a:ea typeface="Calibri"/>
                <a:cs typeface="Calibri"/>
                <a:sym typeface="Calibri"/>
              </a:endParaRPr>
            </a:p>
            <a:p>
              <a:pPr indent="0" lvl="0" marL="0" marR="0" rtl="0" algn="ctr">
                <a:lnSpc>
                  <a:spcPct val="90000"/>
                </a:lnSpc>
                <a:spcBef>
                  <a:spcPts val="665"/>
                </a:spcBef>
                <a:spcAft>
                  <a:spcPts val="0"/>
                </a:spcAft>
                <a:buClr>
                  <a:schemeClr val="lt1"/>
                </a:buClr>
                <a:buSzPts val="1900"/>
                <a:buFont typeface="Calibri"/>
                <a:buNone/>
              </a:pPr>
              <a:r>
                <a:rPr b="0" i="0" lang="pt-BR" sz="1900" u="none" cap="none" strike="noStrike">
                  <a:solidFill>
                    <a:schemeClr val="lt1"/>
                  </a:solidFill>
                  <a:latin typeface="Calibri"/>
                  <a:ea typeface="Calibri"/>
                  <a:cs typeface="Calibri"/>
                  <a:sym typeface="Calibri"/>
                </a:rPr>
                <a:t>Poder</a:t>
              </a:r>
              <a:endParaRPr/>
            </a:p>
            <a:p>
              <a:pPr indent="0" lvl="0" marL="0" marR="0" rtl="0" algn="ctr">
                <a:lnSpc>
                  <a:spcPct val="90000"/>
                </a:lnSpc>
                <a:spcBef>
                  <a:spcPts val="665"/>
                </a:spcBef>
                <a:spcAft>
                  <a:spcPts val="0"/>
                </a:spcAft>
                <a:buClr>
                  <a:schemeClr val="dk1"/>
                </a:buClr>
                <a:buSzPts val="1900"/>
                <a:buFont typeface="Calibri"/>
                <a:buNone/>
              </a:pPr>
              <a:r>
                <a:t/>
              </a:r>
              <a:endParaRPr b="0" i="0" sz="1900" u="none" cap="none" strike="noStrike">
                <a:solidFill>
                  <a:schemeClr val="lt1"/>
                </a:solidFill>
                <a:latin typeface="Calibri"/>
                <a:ea typeface="Calibri"/>
                <a:cs typeface="Calibri"/>
                <a:sym typeface="Calibri"/>
              </a:endParaRPr>
            </a:p>
          </p:txBody>
        </p:sp>
        <p:sp>
          <p:nvSpPr>
            <p:cNvPr id="436" name="Google Shape;436;p33"/>
            <p:cNvSpPr/>
            <p:nvPr/>
          </p:nvSpPr>
          <p:spPr>
            <a:xfrm rot="5400000">
              <a:off x="5575431" y="-963803"/>
              <a:ext cx="974080" cy="5705856"/>
            </a:xfrm>
            <a:prstGeom prst="round2SameRect">
              <a:avLst>
                <a:gd fmla="val 16667" name="adj1"/>
                <a:gd fmla="val 0" name="adj2"/>
              </a:avLst>
            </a:prstGeom>
            <a:solidFill>
              <a:srgbClr val="CCD3EA">
                <a:alpha val="89803"/>
              </a:srgbClr>
            </a:solidFill>
            <a:ln cap="flat" cmpd="sng" w="12700">
              <a:solidFill>
                <a:srgbClr val="CCD3EA">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txBox="1"/>
            <p:nvPr/>
          </p:nvSpPr>
          <p:spPr>
            <a:xfrm>
              <a:off x="3209544" y="1449635"/>
              <a:ext cx="5658305" cy="878978"/>
            </a:xfrm>
            <a:prstGeom prst="rect">
              <a:avLst/>
            </a:prstGeom>
            <a:noFill/>
            <a:ln>
              <a:noFill/>
            </a:ln>
          </p:spPr>
          <p:txBody>
            <a:bodyPr anchorCtr="0" anchor="ctr" bIns="26650" lIns="53325" spcFirstLastPara="1" rIns="53325" wrap="square" tIns="26650">
              <a:noAutofit/>
            </a:bodyPr>
            <a:lstStyle/>
            <a:p>
              <a:pPr indent="-114300" lvl="1" marL="114300" marR="0" rtl="0" algn="l">
                <a:lnSpc>
                  <a:spcPct val="90000"/>
                </a:lnSpc>
                <a:spcBef>
                  <a:spcPts val="0"/>
                </a:spcBef>
                <a:spcAft>
                  <a:spcPts val="0"/>
                </a:spcAft>
                <a:buClr>
                  <a:schemeClr val="dk1"/>
                </a:buClr>
                <a:buSzPts val="1400"/>
                <a:buFont typeface="Calibri"/>
                <a:buChar char="•"/>
              </a:pPr>
              <a:r>
                <a:rPr b="0" i="0" lang="pt-BR" sz="1400" u="none" cap="none" strike="noStrike">
                  <a:solidFill>
                    <a:schemeClr val="dk1"/>
                  </a:solidFill>
                  <a:latin typeface="Calibri"/>
                  <a:ea typeface="Calibri"/>
                  <a:cs typeface="Calibri"/>
                  <a:sym typeface="Calibri"/>
                </a:rPr>
                <a:t>2- a intersecção das relações de poder produz desigualdades sociais complexas e interdependentes de raça, classe, gênero, sexualidade, nacionalidade, etnia, capacidade e idade</a:t>
              </a:r>
              <a:endParaRPr/>
            </a:p>
          </p:txBody>
        </p:sp>
        <p:sp>
          <p:nvSpPr>
            <p:cNvPr id="438" name="Google Shape;438;p33"/>
            <p:cNvSpPr/>
            <p:nvPr/>
          </p:nvSpPr>
          <p:spPr>
            <a:xfrm>
              <a:off x="0" y="1280324"/>
              <a:ext cx="3209544" cy="1217600"/>
            </a:xfrm>
            <a:prstGeom prst="roundRect">
              <a:avLst>
                <a:gd fmla="val 16667" name="adj"/>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txBox="1"/>
            <p:nvPr/>
          </p:nvSpPr>
          <p:spPr>
            <a:xfrm>
              <a:off x="59438" y="1339762"/>
              <a:ext cx="3090668" cy="1098724"/>
            </a:xfrm>
            <a:prstGeom prst="rect">
              <a:avLst/>
            </a:prstGeom>
            <a:noFill/>
            <a:ln>
              <a:noFill/>
            </a:ln>
          </p:spPr>
          <p:txBody>
            <a:bodyPr anchorCtr="0" anchor="ctr" bIns="36175" lIns="72375" spcFirstLastPara="1" rIns="72375" wrap="square" tIns="36175">
              <a:noAutofit/>
            </a:bodyPr>
            <a:lstStyle/>
            <a:p>
              <a:pPr indent="0" lvl="0" marL="0" marR="0" rtl="0" algn="ctr">
                <a:lnSpc>
                  <a:spcPct val="90000"/>
                </a:lnSpc>
                <a:spcBef>
                  <a:spcPts val="0"/>
                </a:spcBef>
                <a:spcAft>
                  <a:spcPts val="0"/>
                </a:spcAft>
                <a:buClr>
                  <a:schemeClr val="lt1"/>
                </a:buClr>
                <a:buSzPts val="1900"/>
                <a:buFont typeface="Calibri"/>
                <a:buNone/>
              </a:pPr>
              <a:r>
                <a:rPr b="0" i="0" lang="pt-BR" sz="1900" u="none" cap="none" strike="noStrike">
                  <a:solidFill>
                    <a:schemeClr val="lt1"/>
                  </a:solidFill>
                  <a:latin typeface="Calibri"/>
                  <a:ea typeface="Calibri"/>
                  <a:cs typeface="Calibri"/>
                  <a:sym typeface="Calibri"/>
                </a:rPr>
                <a:t>Desigualdade social</a:t>
              </a:r>
              <a:endParaRPr/>
            </a:p>
            <a:p>
              <a:pPr indent="0" lvl="0" marL="0" marR="0" rtl="0" algn="ctr">
                <a:lnSpc>
                  <a:spcPct val="90000"/>
                </a:lnSpc>
                <a:spcBef>
                  <a:spcPts val="665"/>
                </a:spcBef>
                <a:spcAft>
                  <a:spcPts val="0"/>
                </a:spcAft>
                <a:buClr>
                  <a:schemeClr val="lt1"/>
                </a:buClr>
                <a:buSzPts val="1900"/>
                <a:buFont typeface="Calibri"/>
                <a:buNone/>
              </a:pPr>
              <a:r>
                <a:rPr b="0" i="0" lang="pt-BR" sz="1900" u="none" cap="none" strike="noStrike">
                  <a:solidFill>
                    <a:schemeClr val="lt1"/>
                  </a:solidFill>
                  <a:latin typeface="Calibri"/>
                  <a:ea typeface="Calibri"/>
                  <a:cs typeface="Calibri"/>
                  <a:sym typeface="Calibri"/>
                </a:rPr>
                <a:t>Contexto social</a:t>
              </a:r>
              <a:endParaRPr/>
            </a:p>
            <a:p>
              <a:pPr indent="0" lvl="0" marL="0" marR="0" rtl="0" algn="ctr">
                <a:lnSpc>
                  <a:spcPct val="90000"/>
                </a:lnSpc>
                <a:spcBef>
                  <a:spcPts val="665"/>
                </a:spcBef>
                <a:spcAft>
                  <a:spcPts val="0"/>
                </a:spcAft>
                <a:buClr>
                  <a:schemeClr val="dk1"/>
                </a:buClr>
                <a:buSzPts val="1900"/>
                <a:buFont typeface="Calibri"/>
                <a:buNone/>
              </a:pPr>
              <a:r>
                <a:t/>
              </a:r>
              <a:endParaRPr b="0" i="0" sz="1900" u="none" cap="none" strike="noStrike">
                <a:solidFill>
                  <a:schemeClr val="lt1"/>
                </a:solidFill>
                <a:latin typeface="Calibri"/>
                <a:ea typeface="Calibri"/>
                <a:cs typeface="Calibri"/>
                <a:sym typeface="Calibri"/>
              </a:endParaRPr>
            </a:p>
          </p:txBody>
        </p:sp>
        <p:sp>
          <p:nvSpPr>
            <p:cNvPr id="440" name="Google Shape;440;p33"/>
            <p:cNvSpPr/>
            <p:nvPr/>
          </p:nvSpPr>
          <p:spPr>
            <a:xfrm rot="5400000">
              <a:off x="5575431" y="314677"/>
              <a:ext cx="974080" cy="5705856"/>
            </a:xfrm>
            <a:prstGeom prst="round2SameRect">
              <a:avLst>
                <a:gd fmla="val 16667" name="adj1"/>
                <a:gd fmla="val 0" name="adj2"/>
              </a:avLst>
            </a:prstGeom>
            <a:solidFill>
              <a:srgbClr val="CCD3EA">
                <a:alpha val="89803"/>
              </a:srgbClr>
            </a:solidFill>
            <a:ln cap="flat" cmpd="sng" w="12700">
              <a:solidFill>
                <a:srgbClr val="CCD3EA">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txBox="1"/>
            <p:nvPr/>
          </p:nvSpPr>
          <p:spPr>
            <a:xfrm>
              <a:off x="3209544" y="2728116"/>
              <a:ext cx="5658305" cy="878978"/>
            </a:xfrm>
            <a:prstGeom prst="rect">
              <a:avLst/>
            </a:prstGeom>
            <a:noFill/>
            <a:ln>
              <a:noFill/>
            </a:ln>
          </p:spPr>
          <p:txBody>
            <a:bodyPr anchorCtr="0" anchor="ctr" bIns="26650" lIns="53325" spcFirstLastPara="1" rIns="53325" wrap="square" tIns="26650">
              <a:noAutofit/>
            </a:bodyPr>
            <a:lstStyle/>
            <a:p>
              <a:pPr indent="-114300" lvl="1" marL="114300" marR="0" rtl="0" algn="l">
                <a:lnSpc>
                  <a:spcPct val="90000"/>
                </a:lnSpc>
                <a:spcBef>
                  <a:spcPts val="0"/>
                </a:spcBef>
                <a:spcAft>
                  <a:spcPts val="0"/>
                </a:spcAft>
                <a:buClr>
                  <a:schemeClr val="dk1"/>
                </a:buClr>
                <a:buSzPts val="1400"/>
                <a:buFont typeface="Calibri"/>
                <a:buChar char="•"/>
              </a:pPr>
              <a:r>
                <a:rPr b="0" i="0" lang="pt-BR" sz="1400" u="none" cap="none" strike="noStrike">
                  <a:solidFill>
                    <a:schemeClr val="dk1"/>
                  </a:solidFill>
                  <a:latin typeface="Calibri"/>
                  <a:ea typeface="Calibri"/>
                  <a:cs typeface="Calibri"/>
                  <a:sym typeface="Calibri"/>
                </a:rPr>
                <a:t>3 – a localização social de indivíduos e grupos na intersecção das relações de poder determina suas experiência e perspectiva no mundo social</a:t>
              </a:r>
              <a:endParaRPr/>
            </a:p>
            <a:p>
              <a:pPr indent="-114300" lvl="1" marL="114300" marR="0" rtl="0" algn="l">
                <a:lnSpc>
                  <a:spcPct val="90000"/>
                </a:lnSpc>
                <a:spcBef>
                  <a:spcPts val="210"/>
                </a:spcBef>
                <a:spcAft>
                  <a:spcPts val="0"/>
                </a:spcAft>
                <a:buClr>
                  <a:schemeClr val="dk1"/>
                </a:buClr>
                <a:buSzPts val="1400"/>
                <a:buFont typeface="Calibri"/>
                <a:buChar char="•"/>
              </a:pPr>
              <a:r>
                <a:rPr b="0" i="0" lang="pt-BR" sz="1400" u="none" cap="none" strike="noStrike">
                  <a:solidFill>
                    <a:schemeClr val="dk1"/>
                  </a:solidFill>
                  <a:latin typeface="Calibri"/>
                  <a:ea typeface="Calibri"/>
                  <a:cs typeface="Calibri"/>
                  <a:sym typeface="Calibri"/>
                </a:rPr>
                <a:t>4- resolver  problemas sociais dentro de um dado contexto regional, nacional ou global requer análises interseccionais</a:t>
              </a:r>
              <a:endParaRPr/>
            </a:p>
          </p:txBody>
        </p:sp>
        <p:sp>
          <p:nvSpPr>
            <p:cNvPr id="442" name="Google Shape;442;p33"/>
            <p:cNvSpPr/>
            <p:nvPr/>
          </p:nvSpPr>
          <p:spPr>
            <a:xfrm>
              <a:off x="0" y="2558805"/>
              <a:ext cx="3209544" cy="1217600"/>
            </a:xfrm>
            <a:prstGeom prst="roundRect">
              <a:avLst>
                <a:gd fmla="val 16667" name="adj"/>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
            <p:cNvSpPr txBox="1"/>
            <p:nvPr/>
          </p:nvSpPr>
          <p:spPr>
            <a:xfrm>
              <a:off x="59438" y="2618243"/>
              <a:ext cx="3090668" cy="1098724"/>
            </a:xfrm>
            <a:prstGeom prst="rect">
              <a:avLst/>
            </a:prstGeom>
            <a:noFill/>
            <a:ln>
              <a:noFill/>
            </a:ln>
          </p:spPr>
          <p:txBody>
            <a:bodyPr anchorCtr="0" anchor="ctr" bIns="36175" lIns="72375" spcFirstLastPara="1" rIns="72375" wrap="square" tIns="36175">
              <a:noAutofit/>
            </a:bodyPr>
            <a:lstStyle/>
            <a:p>
              <a:pPr indent="0" lvl="0" marL="0" marR="0" rtl="0" algn="ctr">
                <a:lnSpc>
                  <a:spcPct val="90000"/>
                </a:lnSpc>
                <a:spcBef>
                  <a:spcPts val="0"/>
                </a:spcBef>
                <a:spcAft>
                  <a:spcPts val="0"/>
                </a:spcAft>
                <a:buClr>
                  <a:schemeClr val="lt1"/>
                </a:buClr>
                <a:buSzPts val="1900"/>
                <a:buFont typeface="Calibri"/>
                <a:buNone/>
              </a:pPr>
              <a:r>
                <a:rPr b="0" i="0" lang="pt-BR" sz="1900" u="none" cap="none" strike="noStrike">
                  <a:solidFill>
                    <a:schemeClr val="lt1"/>
                  </a:solidFill>
                  <a:latin typeface="Calibri"/>
                  <a:ea typeface="Calibri"/>
                  <a:cs typeface="Calibri"/>
                  <a:sym typeface="Calibri"/>
                </a:rPr>
                <a:t>Complexidade</a:t>
              </a:r>
              <a:endParaRPr/>
            </a:p>
            <a:p>
              <a:pPr indent="0" lvl="0" marL="0" marR="0" rtl="0" algn="ctr">
                <a:lnSpc>
                  <a:spcPct val="90000"/>
                </a:lnSpc>
                <a:spcBef>
                  <a:spcPts val="665"/>
                </a:spcBef>
                <a:spcAft>
                  <a:spcPts val="0"/>
                </a:spcAft>
                <a:buClr>
                  <a:schemeClr val="lt1"/>
                </a:buClr>
                <a:buSzPts val="1900"/>
                <a:buFont typeface="Calibri"/>
                <a:buNone/>
              </a:pPr>
              <a:r>
                <a:rPr b="0" i="0" lang="pt-BR" sz="1900" u="none" cap="none" strike="noStrike">
                  <a:solidFill>
                    <a:schemeClr val="lt1"/>
                  </a:solidFill>
                  <a:latin typeface="Calibri"/>
                  <a:ea typeface="Calibri"/>
                  <a:cs typeface="Calibri"/>
                  <a:sym typeface="Calibri"/>
                </a:rPr>
                <a:t>Justiça social</a:t>
              </a:r>
              <a:endParaRPr/>
            </a:p>
            <a:p>
              <a:pPr indent="0" lvl="0" marL="0" marR="0" rtl="0" algn="ctr">
                <a:lnSpc>
                  <a:spcPct val="90000"/>
                </a:lnSpc>
                <a:spcBef>
                  <a:spcPts val="665"/>
                </a:spcBef>
                <a:spcAft>
                  <a:spcPts val="0"/>
                </a:spcAft>
                <a:buClr>
                  <a:schemeClr val="dk1"/>
                </a:buClr>
                <a:buSzPts val="1900"/>
                <a:buFont typeface="Calibri"/>
                <a:buNone/>
              </a:pPr>
              <a:r>
                <a:t/>
              </a:r>
              <a:endParaRPr b="0" i="0" sz="1900" u="none" cap="none" strike="noStrike">
                <a:solidFill>
                  <a:schemeClr val="lt1"/>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7" name="Shape 447"/>
        <p:cNvGrpSpPr/>
        <p:nvPr/>
      </p:nvGrpSpPr>
      <p:grpSpPr>
        <a:xfrm>
          <a:off x="0" y="0"/>
          <a:ext cx="0" cy="0"/>
          <a:chOff x="0" y="0"/>
          <a:chExt cx="0" cy="0"/>
        </a:xfrm>
      </p:grpSpPr>
      <p:sp>
        <p:nvSpPr>
          <p:cNvPr id="448" name="Google Shape;448;p3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49" name="Google Shape;449;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Calibri"/>
              <a:buNone/>
            </a:pPr>
            <a:r>
              <a:rPr b="1" lang="pt-BR" sz="5400"/>
              <a:t>Crenshaw</a:t>
            </a:r>
            <a:endParaRPr/>
          </a:p>
        </p:txBody>
      </p:sp>
      <p:sp>
        <p:nvSpPr>
          <p:cNvPr id="450" name="Google Shape;450;p34"/>
          <p:cNvSpPr/>
          <p:nvPr/>
        </p:nvSpPr>
        <p:spPr>
          <a:xfrm>
            <a:off x="669036" y="1677373"/>
            <a:ext cx="10853928" cy="18288"/>
          </a:xfrm>
          <a:custGeom>
            <a:rect b="b" l="l" r="r" t="t"/>
            <a:pathLst>
              <a:path extrusionOk="0" fill="none" h="18288" w="10853928">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extrusionOk="0" h="18288" w="10853928">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cap="rnd" cmpd="sng" w="412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51" name="Google Shape;451;p34"/>
          <p:cNvSpPr txBox="1"/>
          <p:nvPr>
            <p:ph idx="1" type="body"/>
          </p:nvPr>
        </p:nvSpPr>
        <p:spPr>
          <a:xfrm>
            <a:off x="838200" y="1929384"/>
            <a:ext cx="10515600" cy="425196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500"/>
              <a:buChar char="•"/>
            </a:pPr>
            <a:r>
              <a:rPr lang="pt-BR" sz="1500"/>
              <a:t>A estrutura de um único eixo para analisar fenômenos sociais apaga as mulheres negras na conceitualização, identificação e remediação da discriminação racial e sexual, limitando a investigação às experiências dos membros privilegiados do grupo. </a:t>
            </a:r>
            <a:endParaRPr/>
          </a:p>
          <a:p>
            <a:pPr indent="-228600" lvl="1" marL="685800" rtl="0" algn="l">
              <a:lnSpc>
                <a:spcPct val="90000"/>
              </a:lnSpc>
              <a:spcBef>
                <a:spcPts val="500"/>
              </a:spcBef>
              <a:spcAft>
                <a:spcPts val="0"/>
              </a:spcAft>
              <a:buClr>
                <a:schemeClr val="dk1"/>
              </a:buClr>
              <a:buSzPts val="1500"/>
              <a:buChar char="•"/>
            </a:pPr>
            <a:r>
              <a:rPr lang="pt-BR" sz="1500"/>
              <a:t>Nos casos de discriminação racial, a discriminação tende a ser vista em termos de negros privilegiados por sexo ou classe;</a:t>
            </a:r>
            <a:endParaRPr/>
          </a:p>
          <a:p>
            <a:pPr indent="-228600" lvl="1" marL="685800" rtl="0" algn="l">
              <a:lnSpc>
                <a:spcPct val="90000"/>
              </a:lnSpc>
              <a:spcBef>
                <a:spcPts val="500"/>
              </a:spcBef>
              <a:spcAft>
                <a:spcPts val="0"/>
              </a:spcAft>
              <a:buClr>
                <a:schemeClr val="dk1"/>
              </a:buClr>
              <a:buSzPts val="1500"/>
              <a:buChar char="•"/>
            </a:pPr>
            <a:r>
              <a:rPr lang="pt-BR" sz="1500"/>
              <a:t>Nos casos de discriminação sexual, o foco é em raça e classe de mulheres privilegiadas, ou brancas</a:t>
            </a:r>
            <a:endParaRPr/>
          </a:p>
          <a:p>
            <a:pPr indent="-228600" lvl="0" marL="228600" rtl="0" algn="l">
              <a:lnSpc>
                <a:spcPct val="90000"/>
              </a:lnSpc>
              <a:spcBef>
                <a:spcPts val="1000"/>
              </a:spcBef>
              <a:spcAft>
                <a:spcPts val="0"/>
              </a:spcAft>
              <a:buClr>
                <a:schemeClr val="dk1"/>
              </a:buClr>
              <a:buSzPts val="1500"/>
              <a:buChar char="•"/>
            </a:pPr>
            <a:r>
              <a:rPr lang="pt-BR" sz="1500"/>
              <a:t>Isso cria uma análise distorcida do racismo e do sexismo, porque as concepções operacionais de raça e sexo se baseiam em experiências que representam apenas um subconjunto de um fenômeno muito mais complexo.</a:t>
            </a:r>
            <a:endParaRPr/>
          </a:p>
          <a:p>
            <a:pPr indent="-228600" lvl="1" marL="685800" rtl="0" algn="l">
              <a:lnSpc>
                <a:spcPct val="90000"/>
              </a:lnSpc>
              <a:spcBef>
                <a:spcPts val="500"/>
              </a:spcBef>
              <a:spcAft>
                <a:spcPts val="0"/>
              </a:spcAft>
              <a:buClr>
                <a:schemeClr val="dk1"/>
              </a:buClr>
              <a:buSzPts val="1500"/>
              <a:buChar char="•"/>
            </a:pPr>
            <a:r>
              <a:rPr lang="pt-BR" sz="1500"/>
              <a:t>Não refletem com precisão a interação de raça e gênero. </a:t>
            </a:r>
            <a:endParaRPr/>
          </a:p>
          <a:p>
            <a:pPr indent="-228600" lvl="0" marL="228600" rtl="0" algn="l">
              <a:lnSpc>
                <a:spcPct val="90000"/>
              </a:lnSpc>
              <a:spcBef>
                <a:spcPts val="1000"/>
              </a:spcBef>
              <a:spcAft>
                <a:spcPts val="0"/>
              </a:spcAft>
              <a:buClr>
                <a:schemeClr val="dk1"/>
              </a:buClr>
              <a:buSzPts val="1500"/>
              <a:buChar char="•"/>
            </a:pPr>
            <a:r>
              <a:rPr lang="pt-BR" sz="1500"/>
              <a:t>Esses problemas de exclusão não podem ser resolvidos simplesmente incluindo as mulheres negras dentro de uma estrutura analítica já estabelecida. </a:t>
            </a:r>
            <a:endParaRPr/>
          </a:p>
          <a:p>
            <a:pPr indent="-228600" lvl="0" marL="228600" rtl="0" algn="l">
              <a:lnSpc>
                <a:spcPct val="90000"/>
              </a:lnSpc>
              <a:spcBef>
                <a:spcPts val="1000"/>
              </a:spcBef>
              <a:spcAft>
                <a:spcPts val="0"/>
              </a:spcAft>
              <a:buClr>
                <a:schemeClr val="dk1"/>
              </a:buClr>
              <a:buSzPts val="1500"/>
              <a:buChar char="•"/>
            </a:pPr>
            <a:r>
              <a:rPr lang="pt-BR" sz="1500"/>
              <a:t>Como a experiência interseccional é maior do que a soma do racismo e do sexismo, qualquer análise que não leve em consideração a interseccionalidade não pode abordar suficientemente a maneira particular pela qual as mulheres negras estão subordinadas. </a:t>
            </a:r>
            <a:endParaRPr/>
          </a:p>
          <a:p>
            <a:pPr indent="-228600" lvl="0" marL="228600" rtl="0" algn="l">
              <a:lnSpc>
                <a:spcPct val="90000"/>
              </a:lnSpc>
              <a:spcBef>
                <a:spcPts val="1000"/>
              </a:spcBef>
              <a:spcAft>
                <a:spcPts val="0"/>
              </a:spcAft>
              <a:buClr>
                <a:schemeClr val="dk1"/>
              </a:buClr>
              <a:buSzPts val="1500"/>
              <a:buChar char="•"/>
            </a:pPr>
            <a:r>
              <a:rPr lang="pt-BR" sz="1500"/>
              <a:t>Assim, para que a teoria feminista e o discurso da política antirracista abraçem as experiências e preocupações das mulheres negras, toda a estrutura que tem sido usada como base para traduzir "experiência das mulheres" ou "experiência negra" em demandas políticas concretas deve ser repensada e reformulada</a:t>
            </a:r>
            <a:endParaRPr/>
          </a:p>
          <a:p>
            <a:pPr indent="-133350" lvl="0" marL="228600" rtl="0" algn="l">
              <a:lnSpc>
                <a:spcPct val="90000"/>
              </a:lnSpc>
              <a:spcBef>
                <a:spcPts val="1000"/>
              </a:spcBef>
              <a:spcAft>
                <a:spcPts val="0"/>
              </a:spcAft>
              <a:buClr>
                <a:schemeClr val="dk1"/>
              </a:buClr>
              <a:buSzPts val="1500"/>
              <a:buNone/>
            </a:pPr>
            <a:r>
              <a:t/>
            </a:r>
            <a:endParaRPr sz="15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5" name="Shape 455"/>
        <p:cNvGrpSpPr/>
        <p:nvPr/>
      </p:nvGrpSpPr>
      <p:grpSpPr>
        <a:xfrm>
          <a:off x="0" y="0"/>
          <a:ext cx="0" cy="0"/>
          <a:chOff x="0" y="0"/>
          <a:chExt cx="0" cy="0"/>
        </a:xfrm>
      </p:grpSpPr>
      <p:sp>
        <p:nvSpPr>
          <p:cNvPr id="456" name="Google Shape;456;p35"/>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57" name="Google Shape;457;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Calibri"/>
              <a:buNone/>
            </a:pPr>
            <a:r>
              <a:rPr b="1" lang="pt-BR" sz="5400"/>
              <a:t>Casos na corte EUA</a:t>
            </a:r>
            <a:endParaRPr/>
          </a:p>
        </p:txBody>
      </p:sp>
      <p:sp>
        <p:nvSpPr>
          <p:cNvPr id="458" name="Google Shape;458;p35"/>
          <p:cNvSpPr/>
          <p:nvPr/>
        </p:nvSpPr>
        <p:spPr>
          <a:xfrm>
            <a:off x="669036" y="1677373"/>
            <a:ext cx="10853928" cy="18288"/>
          </a:xfrm>
          <a:custGeom>
            <a:rect b="b" l="l" r="r" t="t"/>
            <a:pathLst>
              <a:path extrusionOk="0" fill="none" h="18288" w="10853928">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extrusionOk="0" h="18288" w="10853928">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cap="rnd" cmpd="sng" w="412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59" name="Google Shape;459;p35"/>
          <p:cNvSpPr txBox="1"/>
          <p:nvPr>
            <p:ph idx="1" type="body"/>
          </p:nvPr>
        </p:nvSpPr>
        <p:spPr>
          <a:xfrm>
            <a:off x="838200" y="1929384"/>
            <a:ext cx="10515600" cy="425196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000"/>
              <a:buChar char="•"/>
            </a:pPr>
            <a:r>
              <a:rPr lang="pt-BR" sz="2000"/>
              <a:t>Crenshaw irá demonstrar o prejuízo vivenciado pelas mulheres negras em razão da ausência de uma análise interseccional</a:t>
            </a:r>
            <a:endParaRPr/>
          </a:p>
          <a:p>
            <a:pPr indent="-228600" lvl="0" marL="228600" rtl="0" algn="l">
              <a:lnSpc>
                <a:spcPct val="90000"/>
              </a:lnSpc>
              <a:spcBef>
                <a:spcPts val="1000"/>
              </a:spcBef>
              <a:spcAft>
                <a:spcPts val="0"/>
              </a:spcAft>
              <a:buClr>
                <a:schemeClr val="dk1"/>
              </a:buClr>
              <a:buSzPts val="2000"/>
              <a:buChar char="•"/>
            </a:pPr>
            <a:r>
              <a:rPr lang="pt-BR" sz="2000"/>
              <a:t>Discutirá três casos:</a:t>
            </a:r>
            <a:endParaRPr/>
          </a:p>
          <a:p>
            <a:pPr indent="-228600" lvl="0" marL="228600" rtl="0" algn="l">
              <a:lnSpc>
                <a:spcPct val="90000"/>
              </a:lnSpc>
              <a:spcBef>
                <a:spcPts val="1000"/>
              </a:spcBef>
              <a:spcAft>
                <a:spcPts val="0"/>
              </a:spcAft>
              <a:buClr>
                <a:schemeClr val="dk1"/>
              </a:buClr>
              <a:buSzPts val="2000"/>
              <a:buChar char="•"/>
            </a:pPr>
            <a:r>
              <a:rPr i="1" lang="pt-BR" sz="2000"/>
              <a:t>DeGraffenreid  v General  Motors.</a:t>
            </a:r>
            <a:endParaRPr/>
          </a:p>
          <a:p>
            <a:pPr indent="-228600" lvl="1" marL="685800" rtl="0" algn="l">
              <a:lnSpc>
                <a:spcPct val="90000"/>
              </a:lnSpc>
              <a:spcBef>
                <a:spcPts val="500"/>
              </a:spcBef>
              <a:spcAft>
                <a:spcPts val="0"/>
              </a:spcAft>
              <a:buClr>
                <a:schemeClr val="dk1"/>
              </a:buClr>
              <a:buSzPts val="2000"/>
              <a:buChar char="•"/>
            </a:pPr>
            <a:r>
              <a:rPr lang="pt-BR" sz="2000"/>
              <a:t>A corte avalia que as requerentes deveriam entrar com ação contra discriminação por sexo ou por raça, mas não por os dois ao mesmo tempo</a:t>
            </a:r>
            <a:endParaRPr i="1" sz="2000"/>
          </a:p>
          <a:p>
            <a:pPr indent="-228600" lvl="0" marL="228600" rtl="0" algn="l">
              <a:lnSpc>
                <a:spcPct val="90000"/>
              </a:lnSpc>
              <a:spcBef>
                <a:spcPts val="1000"/>
              </a:spcBef>
              <a:spcAft>
                <a:spcPts val="0"/>
              </a:spcAft>
              <a:buClr>
                <a:schemeClr val="dk1"/>
              </a:buClr>
              <a:buSzPts val="2000"/>
              <a:buChar char="•"/>
            </a:pPr>
            <a:r>
              <a:rPr i="1" lang="pt-BR" sz="2000"/>
              <a:t>Moore  v Hughes  Helicopter, Inc.</a:t>
            </a:r>
            <a:endParaRPr/>
          </a:p>
          <a:p>
            <a:pPr indent="-228600" lvl="1" marL="685800" rtl="0" algn="l">
              <a:lnSpc>
                <a:spcPct val="90000"/>
              </a:lnSpc>
              <a:spcBef>
                <a:spcPts val="500"/>
              </a:spcBef>
              <a:spcAft>
                <a:spcPts val="0"/>
              </a:spcAft>
              <a:buClr>
                <a:schemeClr val="dk1"/>
              </a:buClr>
              <a:buSzPts val="2000"/>
              <a:buChar char="•"/>
            </a:pPr>
            <a:r>
              <a:rPr i="1" lang="pt-BR" sz="2000"/>
              <a:t>Uma mulher negra não poderia entrar na justiça alegando discriminação por genero porque ela estaria falando somente sobre mulheres negras e não sobre mulheres em geral</a:t>
            </a:r>
            <a:endParaRPr sz="2000"/>
          </a:p>
          <a:p>
            <a:pPr indent="-228600" lvl="0" marL="228600" rtl="0" algn="l">
              <a:lnSpc>
                <a:spcPct val="90000"/>
              </a:lnSpc>
              <a:spcBef>
                <a:spcPts val="1000"/>
              </a:spcBef>
              <a:spcAft>
                <a:spcPts val="0"/>
              </a:spcAft>
              <a:buClr>
                <a:schemeClr val="dk1"/>
              </a:buClr>
              <a:buSzPts val="2000"/>
              <a:buChar char="•"/>
            </a:pPr>
            <a:r>
              <a:rPr i="1" lang="pt-BR" sz="2000"/>
              <a:t>Payne  v Travenol</a:t>
            </a:r>
            <a:endParaRPr/>
          </a:p>
          <a:p>
            <a:pPr indent="-228600" lvl="1" marL="685800" rtl="0" algn="l">
              <a:lnSpc>
                <a:spcPct val="90000"/>
              </a:lnSpc>
              <a:spcBef>
                <a:spcPts val="500"/>
              </a:spcBef>
              <a:spcAft>
                <a:spcPts val="0"/>
              </a:spcAft>
              <a:buClr>
                <a:schemeClr val="dk1"/>
              </a:buClr>
              <a:buSzPts val="2000"/>
              <a:buChar char="•"/>
            </a:pPr>
            <a:r>
              <a:rPr i="1" lang="pt-BR" sz="2000"/>
              <a:t>O mesmo neste caso</a:t>
            </a:r>
            <a:endParaRPr/>
          </a:p>
          <a:p>
            <a:pPr indent="0" lvl="1" marL="457200" rtl="0" algn="l">
              <a:lnSpc>
                <a:spcPct val="90000"/>
              </a:lnSpc>
              <a:spcBef>
                <a:spcPts val="500"/>
              </a:spcBef>
              <a:spcAft>
                <a:spcPts val="0"/>
              </a:spcAft>
              <a:buClr>
                <a:schemeClr val="dk1"/>
              </a:buClr>
              <a:buSzPts val="2000"/>
              <a:buNone/>
            </a:pPr>
            <a:r>
              <a:rPr i="1" lang="pt-BR" sz="2000"/>
              <a:t>Ler trecho em destaque</a:t>
            </a:r>
            <a:endParaRPr i="1" sz="2000"/>
          </a:p>
          <a:p>
            <a:pPr indent="-101600" lvl="0" marL="228600" rtl="0" algn="l">
              <a:lnSpc>
                <a:spcPct val="90000"/>
              </a:lnSpc>
              <a:spcBef>
                <a:spcPts val="1000"/>
              </a:spcBef>
              <a:spcAft>
                <a:spcPts val="0"/>
              </a:spcAft>
              <a:buClr>
                <a:schemeClr val="dk1"/>
              </a:buClr>
              <a:buSzPts val="2000"/>
              <a:buNone/>
            </a:pPr>
            <a:r>
              <a:t/>
            </a:r>
            <a:endParaRPr sz="2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3" name="Shape 463"/>
        <p:cNvGrpSpPr/>
        <p:nvPr/>
      </p:nvGrpSpPr>
      <p:grpSpPr>
        <a:xfrm>
          <a:off x="0" y="0"/>
          <a:ext cx="0" cy="0"/>
          <a:chOff x="0" y="0"/>
          <a:chExt cx="0" cy="0"/>
        </a:xfrm>
      </p:grpSpPr>
      <p:sp>
        <p:nvSpPr>
          <p:cNvPr id="464" name="Google Shape;464;p36"/>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65" name="Google Shape;465;p36"/>
          <p:cNvSpPr/>
          <p:nvPr/>
        </p:nvSpPr>
        <p:spPr>
          <a:xfrm>
            <a:off x="-1" y="1"/>
            <a:ext cx="6006663" cy="3233984"/>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66" name="Google Shape;466;p36"/>
          <p:cNvSpPr txBox="1"/>
          <p:nvPr>
            <p:ph type="title"/>
          </p:nvPr>
        </p:nvSpPr>
        <p:spPr>
          <a:xfrm>
            <a:off x="1166648" y="721805"/>
            <a:ext cx="4264888" cy="2221992"/>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Calibri"/>
              <a:buNone/>
            </a:pPr>
            <a:r>
              <a:rPr b="1" lang="pt-BR" sz="4200"/>
              <a:t>Para entender mais sobre o tema</a:t>
            </a:r>
            <a:endParaRPr/>
          </a:p>
        </p:txBody>
      </p:sp>
      <p:sp>
        <p:nvSpPr>
          <p:cNvPr id="467" name="Google Shape;467;p36"/>
          <p:cNvSpPr/>
          <p:nvPr/>
        </p:nvSpPr>
        <p:spPr>
          <a:xfrm>
            <a:off x="-1" y="1"/>
            <a:ext cx="606972" cy="3233984"/>
          </a:xfrm>
          <a:prstGeom prst="rect">
            <a:avLst/>
          </a:prstGeom>
          <a:solidFill>
            <a:srgbClr val="2626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468" name="Google Shape;468;p36"/>
          <p:cNvGrpSpPr/>
          <p:nvPr/>
        </p:nvGrpSpPr>
        <p:grpSpPr>
          <a:xfrm>
            <a:off x="1188720" y="73152"/>
            <a:ext cx="1178966" cy="232963"/>
            <a:chOff x="7763256" y="73152"/>
            <a:chExt cx="1178966" cy="232963"/>
          </a:xfrm>
        </p:grpSpPr>
        <p:sp>
          <p:nvSpPr>
            <p:cNvPr id="469" name="Google Shape;469;p36"/>
            <p:cNvSpPr/>
            <p:nvPr/>
          </p:nvSpPr>
          <p:spPr>
            <a:xfrm>
              <a:off x="8263077"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0" name="Google Shape;470;p36"/>
            <p:cNvSpPr/>
            <p:nvPr/>
          </p:nvSpPr>
          <p:spPr>
            <a:xfrm>
              <a:off x="8263077"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1" name="Google Shape;471;p36"/>
            <p:cNvSpPr/>
            <p:nvPr/>
          </p:nvSpPr>
          <p:spPr>
            <a:xfrm>
              <a:off x="8138122"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2" name="Google Shape;472;p36"/>
            <p:cNvSpPr/>
            <p:nvPr/>
          </p:nvSpPr>
          <p:spPr>
            <a:xfrm>
              <a:off x="8138122"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3" name="Google Shape;473;p36"/>
            <p:cNvSpPr/>
            <p:nvPr/>
          </p:nvSpPr>
          <p:spPr>
            <a:xfrm>
              <a:off x="8013167"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4" name="Google Shape;474;p36"/>
            <p:cNvSpPr/>
            <p:nvPr/>
          </p:nvSpPr>
          <p:spPr>
            <a:xfrm>
              <a:off x="8013167"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5" name="Google Shape;475;p36"/>
            <p:cNvSpPr/>
            <p:nvPr/>
          </p:nvSpPr>
          <p:spPr>
            <a:xfrm>
              <a:off x="7888211"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6" name="Google Shape;476;p36"/>
            <p:cNvSpPr/>
            <p:nvPr/>
          </p:nvSpPr>
          <p:spPr>
            <a:xfrm>
              <a:off x="7888211"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7" name="Google Shape;477;p36"/>
            <p:cNvSpPr/>
            <p:nvPr/>
          </p:nvSpPr>
          <p:spPr>
            <a:xfrm>
              <a:off x="7763256"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8" name="Google Shape;478;p36"/>
            <p:cNvSpPr/>
            <p:nvPr/>
          </p:nvSpPr>
          <p:spPr>
            <a:xfrm>
              <a:off x="7763256"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79" name="Google Shape;479;p36"/>
            <p:cNvSpPr/>
            <p:nvPr/>
          </p:nvSpPr>
          <p:spPr>
            <a:xfrm>
              <a:off x="8887854"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0" name="Google Shape;480;p36"/>
            <p:cNvSpPr/>
            <p:nvPr/>
          </p:nvSpPr>
          <p:spPr>
            <a:xfrm>
              <a:off x="8887854"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1" name="Google Shape;481;p36"/>
            <p:cNvSpPr/>
            <p:nvPr/>
          </p:nvSpPr>
          <p:spPr>
            <a:xfrm>
              <a:off x="8762899"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2" name="Google Shape;482;p36"/>
            <p:cNvSpPr/>
            <p:nvPr/>
          </p:nvSpPr>
          <p:spPr>
            <a:xfrm>
              <a:off x="8762899"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3" name="Google Shape;483;p36"/>
            <p:cNvSpPr/>
            <p:nvPr/>
          </p:nvSpPr>
          <p:spPr>
            <a:xfrm>
              <a:off x="8637944"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4" name="Google Shape;484;p36"/>
            <p:cNvSpPr/>
            <p:nvPr/>
          </p:nvSpPr>
          <p:spPr>
            <a:xfrm>
              <a:off x="8637944"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5" name="Google Shape;485;p36"/>
            <p:cNvSpPr/>
            <p:nvPr/>
          </p:nvSpPr>
          <p:spPr>
            <a:xfrm>
              <a:off x="8512988"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6" name="Google Shape;486;p36"/>
            <p:cNvSpPr/>
            <p:nvPr/>
          </p:nvSpPr>
          <p:spPr>
            <a:xfrm>
              <a:off x="8512988"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7" name="Google Shape;487;p36"/>
            <p:cNvSpPr/>
            <p:nvPr/>
          </p:nvSpPr>
          <p:spPr>
            <a:xfrm>
              <a:off x="8388033" y="73152"/>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8" name="Google Shape;488;p36"/>
            <p:cNvSpPr/>
            <p:nvPr/>
          </p:nvSpPr>
          <p:spPr>
            <a:xfrm>
              <a:off x="8388033" y="246888"/>
              <a:ext cx="54368"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489" name="Google Shape;489;p36"/>
          <p:cNvSpPr/>
          <p:nvPr/>
        </p:nvSpPr>
        <p:spPr>
          <a:xfrm>
            <a:off x="-1" y="3233984"/>
            <a:ext cx="606972" cy="362401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90" name="Google Shape;490;p36"/>
          <p:cNvSpPr txBox="1"/>
          <p:nvPr>
            <p:ph idx="1" type="body"/>
          </p:nvPr>
        </p:nvSpPr>
        <p:spPr>
          <a:xfrm>
            <a:off x="1166648" y="3531476"/>
            <a:ext cx="4264888" cy="3034862"/>
          </a:xfrm>
          <a:prstGeom prst="rect">
            <a:avLst/>
          </a:prstGeom>
          <a:noFill/>
          <a:ln>
            <a:noFill/>
          </a:ln>
        </p:spPr>
        <p:txBody>
          <a:bodyPr anchorCtr="0" anchor="ctr"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500"/>
              <a:buChar char="•"/>
            </a:pPr>
            <a:r>
              <a:rPr lang="pt-BR" sz="1500"/>
              <a:t>A fala da Professora Christen Smith sobre estratégias para o fortalecimento de mulheres no mundo acadêmico</a:t>
            </a:r>
            <a:endParaRPr/>
          </a:p>
          <a:p>
            <a:pPr indent="-228600" lvl="0" marL="228600" rtl="0" algn="l">
              <a:lnSpc>
                <a:spcPct val="90000"/>
              </a:lnSpc>
              <a:spcBef>
                <a:spcPts val="1000"/>
              </a:spcBef>
              <a:spcAft>
                <a:spcPts val="0"/>
              </a:spcAft>
              <a:buClr>
                <a:schemeClr val="dk1"/>
              </a:buClr>
              <a:buSzPts val="1500"/>
              <a:buChar char="•"/>
            </a:pPr>
            <a:r>
              <a:rPr lang="pt-BR" sz="1500"/>
              <a:t>A fala da Professora Letícia Oliveira sobre o modo como o viés implícito e a ausência de atenção a esses fatores contribuem para a exclusão de mulheres cientistas e acadêmicas do mundo da ciência</a:t>
            </a:r>
            <a:endParaRPr/>
          </a:p>
          <a:p>
            <a:pPr indent="-228600" lvl="0" marL="228600" rtl="0" algn="l">
              <a:lnSpc>
                <a:spcPct val="90000"/>
              </a:lnSpc>
              <a:spcBef>
                <a:spcPts val="1000"/>
              </a:spcBef>
              <a:spcAft>
                <a:spcPts val="0"/>
              </a:spcAft>
              <a:buClr>
                <a:schemeClr val="dk1"/>
              </a:buClr>
              <a:buSzPts val="1500"/>
              <a:buChar char="•"/>
            </a:pPr>
            <a:r>
              <a:rPr lang="pt-BR" sz="1500"/>
              <a:t>Assistam e discutam no link abaixo</a:t>
            </a:r>
            <a:endParaRPr/>
          </a:p>
          <a:p>
            <a:pPr indent="0" lvl="0" marL="0" rtl="0" algn="l">
              <a:lnSpc>
                <a:spcPct val="90000"/>
              </a:lnSpc>
              <a:spcBef>
                <a:spcPts val="1000"/>
              </a:spcBef>
              <a:spcAft>
                <a:spcPts val="0"/>
              </a:spcAft>
              <a:buClr>
                <a:schemeClr val="dk1"/>
              </a:buClr>
              <a:buSzPts val="1500"/>
              <a:buNone/>
            </a:pPr>
            <a:r>
              <a:rPr lang="pt-BR" sz="1500" u="sng">
                <a:solidFill>
                  <a:schemeClr val="hlink"/>
                </a:solidFill>
                <a:latin typeface="Calibri"/>
                <a:ea typeface="Calibri"/>
                <a:cs typeface="Calibri"/>
                <a:sym typeface="Calibri"/>
                <a:hlinkClick r:id="rId3"/>
              </a:rPr>
              <a:t>https://www.youtube.com/watch?v=RbGOPlChnKQ</a:t>
            </a:r>
            <a:endParaRPr sz="1500">
              <a:latin typeface="Calibri"/>
              <a:ea typeface="Calibri"/>
              <a:cs typeface="Calibri"/>
              <a:sym typeface="Calibri"/>
            </a:endParaRPr>
          </a:p>
          <a:p>
            <a:pPr indent="0" lvl="0" marL="0" rtl="0" algn="l">
              <a:lnSpc>
                <a:spcPct val="90000"/>
              </a:lnSpc>
              <a:spcBef>
                <a:spcPts val="1000"/>
              </a:spcBef>
              <a:spcAft>
                <a:spcPts val="0"/>
              </a:spcAft>
              <a:buClr>
                <a:schemeClr val="dk1"/>
              </a:buClr>
              <a:buSzPts val="1500"/>
              <a:buNone/>
            </a:pPr>
            <a:r>
              <a:t/>
            </a:r>
            <a:endParaRPr sz="1500"/>
          </a:p>
        </p:txBody>
      </p:sp>
      <p:pic>
        <p:nvPicPr>
          <p:cNvPr descr="Participe do Seminário: “Mulheres no poder: e aí, cheguei! Como fazer a  diferença?”" id="491" name="Google Shape;491;p36"/>
          <p:cNvPicPr preferRelativeResize="0"/>
          <p:nvPr/>
        </p:nvPicPr>
        <p:blipFill rotWithShape="1">
          <a:blip r:embed="rId4">
            <a:alphaModFix/>
          </a:blip>
          <a:srcRect b="0" l="0" r="0" t="0"/>
          <a:stretch/>
        </p:blipFill>
        <p:spPr>
          <a:xfrm>
            <a:off x="6724898" y="302291"/>
            <a:ext cx="4831071" cy="625341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8" name="Shape 138"/>
        <p:cNvGrpSpPr/>
        <p:nvPr/>
      </p:nvGrpSpPr>
      <p:grpSpPr>
        <a:xfrm>
          <a:off x="0" y="0"/>
          <a:ext cx="0" cy="0"/>
          <a:chOff x="0" y="0"/>
          <a:chExt cx="0" cy="0"/>
        </a:xfrm>
      </p:grpSpPr>
      <p:sp>
        <p:nvSpPr>
          <p:cNvPr id="139" name="Google Shape;139;p16"/>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0" name="Google Shape;140;p16"/>
          <p:cNvSpPr/>
          <p:nvPr/>
        </p:nvSpPr>
        <p:spPr>
          <a:xfrm flipH="1">
            <a:off x="2" y="0"/>
            <a:ext cx="12191998" cy="1575955"/>
          </a:xfrm>
          <a:prstGeom prst="rect">
            <a:avLst/>
          </a:prstGeom>
          <a:gradFill>
            <a:gsLst>
              <a:gs pos="0">
                <a:srgbClr val="000000">
                  <a:alpha val="95686"/>
                </a:srgbClr>
              </a:gs>
              <a:gs pos="100000">
                <a:srgbClr val="2F5496"/>
              </a:gs>
            </a:gsLst>
            <a:lin ang="8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1" name="Google Shape;141;p16"/>
          <p:cNvSpPr/>
          <p:nvPr/>
        </p:nvSpPr>
        <p:spPr>
          <a:xfrm flipH="1" rot="10800000">
            <a:off x="8128857" y="0"/>
            <a:ext cx="4063143" cy="1576412"/>
          </a:xfrm>
          <a:prstGeom prst="rect">
            <a:avLst/>
          </a:prstGeom>
          <a:gradFill>
            <a:gsLst>
              <a:gs pos="0">
                <a:srgbClr val="1F3864">
                  <a:alpha val="67843"/>
                </a:srgbClr>
              </a:gs>
              <a:gs pos="19000">
                <a:srgbClr val="1F3864">
                  <a:alpha val="67843"/>
                </a:srgbClr>
              </a:gs>
              <a:gs pos="100000">
                <a:srgbClr val="4472C4">
                  <a:alpha val="78823"/>
                </a:srgbClr>
              </a:gs>
            </a:gsLst>
            <a:lin ang="191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2" name="Google Shape;142;p16"/>
          <p:cNvSpPr/>
          <p:nvPr/>
        </p:nvSpPr>
        <p:spPr>
          <a:xfrm rot="5400000">
            <a:off x="5307777" y="-5307778"/>
            <a:ext cx="1576446" cy="12192002"/>
          </a:xfrm>
          <a:prstGeom prst="rect">
            <a:avLst/>
          </a:prstGeom>
          <a:gradFill>
            <a:gsLst>
              <a:gs pos="0">
                <a:srgbClr val="4472C4">
                  <a:alpha val="0"/>
                </a:srgbClr>
              </a:gs>
              <a:gs pos="23000">
                <a:srgbClr val="4472C4">
                  <a:alpha val="0"/>
                </a:srgbClr>
              </a:gs>
              <a:gs pos="99000">
                <a:srgbClr val="000000">
                  <a:alpha val="73725"/>
                </a:srgbClr>
              </a:gs>
              <a:gs pos="100000">
                <a:srgbClr val="000000">
                  <a:alpha val="73725"/>
                </a:srgbClr>
              </a:gs>
            </a:gsLst>
            <a:lin ang="203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3" name="Google Shape;143;p16"/>
          <p:cNvSpPr txBox="1"/>
          <p:nvPr>
            <p:ph type="title"/>
          </p:nvPr>
        </p:nvSpPr>
        <p:spPr>
          <a:xfrm>
            <a:off x="1371597" y="348865"/>
            <a:ext cx="10044023" cy="877729"/>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Calibri"/>
              <a:buNone/>
            </a:pPr>
            <a:r>
              <a:rPr lang="pt-BR" sz="4000">
                <a:solidFill>
                  <a:srgbClr val="FFFFFF"/>
                </a:solidFill>
                <a:latin typeface="Calibri"/>
                <a:ea typeface="Calibri"/>
                <a:cs typeface="Calibri"/>
                <a:sym typeface="Calibri"/>
              </a:rPr>
              <a:t>Política da diferença</a:t>
            </a:r>
            <a:endParaRPr/>
          </a:p>
        </p:txBody>
      </p:sp>
      <p:grpSp>
        <p:nvGrpSpPr>
          <p:cNvPr id="144" name="Google Shape;144;p16"/>
          <p:cNvGrpSpPr/>
          <p:nvPr/>
        </p:nvGrpSpPr>
        <p:grpSpPr>
          <a:xfrm>
            <a:off x="2163506" y="2112579"/>
            <a:ext cx="7888928" cy="4192805"/>
            <a:chOff x="337" y="1082"/>
            <a:chExt cx="1872" cy="720"/>
          </a:xfrm>
        </p:grpSpPr>
        <p:cxnSp>
          <p:nvCxnSpPr>
            <p:cNvPr id="145" name="Google Shape;145;p16"/>
            <p:cNvCxnSpPr>
              <a:stCxn id="146" idx="0"/>
              <a:endCxn id="147" idx="2"/>
            </p:cNvCxnSpPr>
            <p:nvPr/>
          </p:nvCxnSpPr>
          <p:spPr>
            <a:xfrm>
              <a:off x="1477" y="1214"/>
              <a:ext cx="0" cy="600"/>
            </a:xfrm>
            <a:prstGeom prst="bentConnector3">
              <a:avLst>
                <a:gd fmla="val 551751" name="adj1"/>
              </a:avLst>
            </a:prstGeom>
            <a:noFill/>
            <a:ln cap="flat" cmpd="sng" w="28575">
              <a:solidFill>
                <a:schemeClr val="dk1"/>
              </a:solidFill>
              <a:prstDash val="solid"/>
              <a:miter lim="800000"/>
              <a:headEnd len="med" w="med" type="none"/>
              <a:tailEnd len="med" w="med" type="none"/>
            </a:ln>
          </p:spPr>
        </p:cxnSp>
        <p:cxnSp>
          <p:nvCxnSpPr>
            <p:cNvPr id="148" name="Google Shape;148;p16"/>
            <p:cNvCxnSpPr>
              <a:stCxn id="149" idx="0"/>
              <a:endCxn id="147" idx="2"/>
            </p:cNvCxnSpPr>
            <p:nvPr/>
          </p:nvCxnSpPr>
          <p:spPr>
            <a:xfrm rot="10800000">
              <a:off x="1069" y="1214"/>
              <a:ext cx="0" cy="600"/>
            </a:xfrm>
            <a:prstGeom prst="bentConnector3">
              <a:avLst>
                <a:gd fmla="val 551751" name="adj1"/>
              </a:avLst>
            </a:prstGeom>
            <a:noFill/>
            <a:ln cap="flat" cmpd="sng" w="28575">
              <a:solidFill>
                <a:schemeClr val="dk1"/>
              </a:solidFill>
              <a:prstDash val="solid"/>
              <a:miter lim="800000"/>
              <a:headEnd len="med" w="med" type="none"/>
              <a:tailEnd len="med" w="med" type="none"/>
            </a:ln>
          </p:spPr>
        </p:cxnSp>
        <p:sp>
          <p:nvSpPr>
            <p:cNvPr id="147" name="Google Shape;147;p16"/>
            <p:cNvSpPr/>
            <p:nvPr/>
          </p:nvSpPr>
          <p:spPr>
            <a:xfrm>
              <a:off x="841" y="1082"/>
              <a:ext cx="864" cy="288"/>
            </a:xfrm>
            <a:prstGeom prst="roundRect">
              <a:avLst>
                <a:gd fmla="val 16667" name="adj"/>
              </a:avLst>
            </a:prstGeom>
            <a:solidFill>
              <a:srgbClr val="E1EFD8"/>
            </a:solidFill>
            <a:ln cap="flat" cmpd="sng" w="9525">
              <a:solidFill>
                <a:schemeClr val="dk1"/>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0" i="0" lang="pt-BR" sz="3136" u="none" cap="none" strike="noStrike">
                  <a:solidFill>
                    <a:schemeClr val="dk1"/>
                  </a:solidFill>
                  <a:latin typeface="Verdana"/>
                  <a:ea typeface="Verdana"/>
                  <a:cs typeface="Verdana"/>
                  <a:sym typeface="Verdana"/>
                </a:rPr>
                <a:t>Política</a:t>
              </a:r>
              <a:endParaRPr/>
            </a:p>
            <a:p>
              <a:pPr indent="0" lvl="0" marL="0" marR="0" rtl="0" algn="ctr">
                <a:spcBef>
                  <a:spcPts val="600"/>
                </a:spcBef>
                <a:spcAft>
                  <a:spcPts val="0"/>
                </a:spcAft>
                <a:buNone/>
              </a:pPr>
              <a:r>
                <a:rPr b="0" i="0" lang="pt-BR" sz="3136" u="none" cap="none" strike="noStrike">
                  <a:solidFill>
                    <a:schemeClr val="dk1"/>
                  </a:solidFill>
                  <a:latin typeface="Verdana"/>
                  <a:ea typeface="Verdana"/>
                  <a:cs typeface="Verdana"/>
                  <a:sym typeface="Verdana"/>
                </a:rPr>
                <a:t> da diferença</a:t>
              </a:r>
              <a:endParaRPr b="0" i="0" sz="3200" u="none" cap="none" strike="noStrike">
                <a:solidFill>
                  <a:schemeClr val="dk1"/>
                </a:solidFill>
                <a:latin typeface="Verdana"/>
                <a:ea typeface="Verdana"/>
                <a:cs typeface="Verdana"/>
                <a:sym typeface="Verdana"/>
              </a:endParaRPr>
            </a:p>
          </p:txBody>
        </p:sp>
        <p:sp>
          <p:nvSpPr>
            <p:cNvPr id="149" name="Google Shape;149;p16"/>
            <p:cNvSpPr/>
            <p:nvPr/>
          </p:nvSpPr>
          <p:spPr>
            <a:xfrm>
              <a:off x="337" y="1514"/>
              <a:ext cx="864" cy="288"/>
            </a:xfrm>
            <a:prstGeom prst="roundRect">
              <a:avLst>
                <a:gd fmla="val 16667" name="adj"/>
              </a:avLst>
            </a:prstGeom>
            <a:solidFill>
              <a:srgbClr val="E1EFD8"/>
            </a:solidFill>
            <a:ln cap="flat" cmpd="sng" w="9525">
              <a:solidFill>
                <a:schemeClr val="dk1"/>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0" i="0" lang="pt-BR" sz="2744" u="none" cap="none" strike="noStrike">
                  <a:solidFill>
                    <a:schemeClr val="dk1"/>
                  </a:solidFill>
                  <a:latin typeface="Verdana"/>
                  <a:ea typeface="Verdana"/>
                  <a:cs typeface="Verdana"/>
                  <a:sym typeface="Verdana"/>
                </a:rPr>
                <a:t>Políticas</a:t>
              </a:r>
              <a:endParaRPr/>
            </a:p>
            <a:p>
              <a:pPr indent="0" lvl="0" marL="0" marR="0" rtl="0" algn="ctr">
                <a:spcBef>
                  <a:spcPts val="600"/>
                </a:spcBef>
                <a:spcAft>
                  <a:spcPts val="0"/>
                </a:spcAft>
                <a:buNone/>
              </a:pPr>
              <a:r>
                <a:rPr b="0" i="0" lang="pt-BR" sz="2744" u="none" cap="none" strike="noStrike">
                  <a:solidFill>
                    <a:schemeClr val="dk1"/>
                  </a:solidFill>
                  <a:latin typeface="Verdana"/>
                  <a:ea typeface="Verdana"/>
                  <a:cs typeface="Verdana"/>
                  <a:sym typeface="Verdana"/>
                </a:rPr>
                <a:t>da diferença</a:t>
              </a:r>
              <a:endParaRPr/>
            </a:p>
            <a:p>
              <a:pPr indent="0" lvl="0" marL="0" marR="0" rtl="0" algn="ctr">
                <a:spcBef>
                  <a:spcPts val="600"/>
                </a:spcBef>
                <a:spcAft>
                  <a:spcPts val="0"/>
                </a:spcAft>
                <a:buNone/>
              </a:pPr>
              <a:r>
                <a:rPr b="0" i="0" lang="pt-BR" sz="2744" u="none" cap="none" strike="noStrike">
                  <a:solidFill>
                    <a:schemeClr val="dk1"/>
                  </a:solidFill>
                  <a:latin typeface="Verdana"/>
                  <a:ea typeface="Verdana"/>
                  <a:cs typeface="Verdana"/>
                  <a:sym typeface="Verdana"/>
                </a:rPr>
                <a:t>Cultural</a:t>
              </a:r>
              <a:endParaRPr/>
            </a:p>
            <a:p>
              <a:pPr indent="0" lvl="0" marL="0" marR="0" rtl="0" algn="ctr">
                <a:spcBef>
                  <a:spcPts val="600"/>
                </a:spcBef>
                <a:spcAft>
                  <a:spcPts val="0"/>
                </a:spcAft>
                <a:buNone/>
              </a:pPr>
              <a:r>
                <a:rPr b="0" i="0" lang="pt-BR" sz="2744" u="none" cap="none" strike="noStrike">
                  <a:solidFill>
                    <a:schemeClr val="dk1"/>
                  </a:solidFill>
                  <a:latin typeface="Verdana"/>
                  <a:ea typeface="Verdana"/>
                  <a:cs typeface="Verdana"/>
                  <a:sym typeface="Verdana"/>
                </a:rPr>
                <a:t>(culturalistas</a:t>
              </a:r>
              <a:r>
                <a:rPr b="0" i="0" lang="pt-BR" sz="3136" u="none" cap="none" strike="noStrike">
                  <a:solidFill>
                    <a:schemeClr val="dk1"/>
                  </a:solidFill>
                  <a:latin typeface="Verdana"/>
                  <a:ea typeface="Verdana"/>
                  <a:cs typeface="Verdana"/>
                  <a:sym typeface="Verdana"/>
                </a:rPr>
                <a:t>)</a:t>
              </a:r>
              <a:endParaRPr b="0" i="0" sz="3200" u="none" cap="none" strike="noStrike">
                <a:solidFill>
                  <a:schemeClr val="dk1"/>
                </a:solidFill>
                <a:latin typeface="Verdana"/>
                <a:ea typeface="Verdana"/>
                <a:cs typeface="Verdana"/>
                <a:sym typeface="Verdana"/>
              </a:endParaRPr>
            </a:p>
          </p:txBody>
        </p:sp>
        <p:sp>
          <p:nvSpPr>
            <p:cNvPr id="146" name="Google Shape;146;p16"/>
            <p:cNvSpPr/>
            <p:nvPr/>
          </p:nvSpPr>
          <p:spPr>
            <a:xfrm>
              <a:off x="1345" y="1514"/>
              <a:ext cx="864" cy="288"/>
            </a:xfrm>
            <a:prstGeom prst="roundRect">
              <a:avLst>
                <a:gd fmla="val 16667" name="adj"/>
              </a:avLst>
            </a:prstGeom>
            <a:solidFill>
              <a:srgbClr val="E1EFD8"/>
            </a:solidFill>
            <a:ln cap="flat" cmpd="sng" w="9525">
              <a:solidFill>
                <a:schemeClr val="dk1"/>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0" i="0" lang="pt-BR" sz="2744" u="none" cap="none" strike="noStrike">
                  <a:solidFill>
                    <a:schemeClr val="dk1"/>
                  </a:solidFill>
                  <a:latin typeface="Verdana"/>
                  <a:ea typeface="Verdana"/>
                  <a:cs typeface="Verdana"/>
                  <a:sym typeface="Verdana"/>
                </a:rPr>
                <a:t>Políticas</a:t>
              </a:r>
              <a:endParaRPr/>
            </a:p>
            <a:p>
              <a:pPr indent="0" lvl="0" marL="0" marR="0" rtl="0" algn="ctr">
                <a:spcBef>
                  <a:spcPts val="600"/>
                </a:spcBef>
                <a:spcAft>
                  <a:spcPts val="0"/>
                </a:spcAft>
                <a:buNone/>
              </a:pPr>
              <a:r>
                <a:rPr b="0" i="0" lang="pt-BR" sz="2744" u="none" cap="none" strike="noStrike">
                  <a:solidFill>
                    <a:schemeClr val="dk1"/>
                  </a:solidFill>
                  <a:latin typeface="Verdana"/>
                  <a:ea typeface="Verdana"/>
                  <a:cs typeface="Verdana"/>
                  <a:sym typeface="Verdana"/>
                </a:rPr>
                <a:t>da diferença</a:t>
              </a:r>
              <a:endParaRPr/>
            </a:p>
            <a:p>
              <a:pPr indent="0" lvl="0" marL="0" marR="0" rtl="0" algn="ctr">
                <a:spcBef>
                  <a:spcPts val="600"/>
                </a:spcBef>
                <a:spcAft>
                  <a:spcPts val="0"/>
                </a:spcAft>
                <a:buNone/>
              </a:pPr>
              <a:r>
                <a:rPr b="0" i="0" lang="pt-BR" sz="2744" u="none" cap="none" strike="noStrike">
                  <a:solidFill>
                    <a:schemeClr val="dk1"/>
                  </a:solidFill>
                  <a:latin typeface="Verdana"/>
                  <a:ea typeface="Verdana"/>
                  <a:cs typeface="Verdana"/>
                  <a:sym typeface="Verdana"/>
                </a:rPr>
                <a:t>Posicional </a:t>
              </a:r>
              <a:endParaRPr/>
            </a:p>
            <a:p>
              <a:pPr indent="0" lvl="0" marL="0" marR="0" rtl="0" algn="ctr">
                <a:spcBef>
                  <a:spcPts val="600"/>
                </a:spcBef>
                <a:spcAft>
                  <a:spcPts val="0"/>
                </a:spcAft>
                <a:buNone/>
              </a:pPr>
              <a:r>
                <a:rPr b="0" i="0" lang="pt-BR" sz="2744" u="none" cap="none" strike="noStrike">
                  <a:solidFill>
                    <a:schemeClr val="dk1"/>
                  </a:solidFill>
                  <a:latin typeface="Verdana"/>
                  <a:ea typeface="Verdana"/>
                  <a:cs typeface="Verdana"/>
                  <a:sym typeface="Verdana"/>
                </a:rPr>
                <a:t>(bases estruturais)</a:t>
              </a:r>
              <a:endParaRPr b="0" i="0" sz="2800" u="none" cap="none" strike="noStrike">
                <a:solidFill>
                  <a:schemeClr val="dk1"/>
                </a:solidFill>
                <a:latin typeface="Verdana"/>
                <a:ea typeface="Verdana"/>
                <a:cs typeface="Verdana"/>
                <a:sym typeface="Verdana"/>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3" name="Shape 153"/>
        <p:cNvGrpSpPr/>
        <p:nvPr/>
      </p:nvGrpSpPr>
      <p:grpSpPr>
        <a:xfrm>
          <a:off x="0" y="0"/>
          <a:ext cx="0" cy="0"/>
          <a:chOff x="0" y="0"/>
          <a:chExt cx="0" cy="0"/>
        </a:xfrm>
      </p:grpSpPr>
      <p:sp>
        <p:nvSpPr>
          <p:cNvPr id="154" name="Google Shape;154;p1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5" name="Google Shape;155;p17"/>
          <p:cNvSpPr/>
          <p:nvPr/>
        </p:nvSpPr>
        <p:spPr>
          <a:xfrm flipH="1">
            <a:off x="2" y="0"/>
            <a:ext cx="12191998" cy="2170031"/>
          </a:xfrm>
          <a:prstGeom prst="rect">
            <a:avLst/>
          </a:prstGeom>
          <a:gradFill>
            <a:gsLst>
              <a:gs pos="0">
                <a:srgbClr val="000000">
                  <a:alpha val="95686"/>
                </a:srgbClr>
              </a:gs>
              <a:gs pos="100000">
                <a:srgbClr val="2F5496"/>
              </a:gs>
            </a:gsLst>
            <a:lin ang="197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6" name="Google Shape;156;p17"/>
          <p:cNvSpPr/>
          <p:nvPr/>
        </p:nvSpPr>
        <p:spPr>
          <a:xfrm flipH="1">
            <a:off x="8082819" y="0"/>
            <a:ext cx="4097211" cy="2170661"/>
          </a:xfrm>
          <a:prstGeom prst="rect">
            <a:avLst/>
          </a:prstGeom>
          <a:gradFill>
            <a:gsLst>
              <a:gs pos="0">
                <a:srgbClr val="1F3864">
                  <a:alpha val="67843"/>
                </a:srgbClr>
              </a:gs>
              <a:gs pos="19000">
                <a:srgbClr val="1F3864">
                  <a:alpha val="67843"/>
                </a:srgbClr>
              </a:gs>
              <a:gs pos="100000">
                <a:srgbClr val="4472C4">
                  <a:alpha val="47843"/>
                </a:srgbClr>
              </a:gs>
            </a:gsLst>
            <a:lin ang="1919999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7" name="Google Shape;157;p17"/>
          <p:cNvSpPr/>
          <p:nvPr/>
        </p:nvSpPr>
        <p:spPr>
          <a:xfrm flipH="1" rot="-5400000">
            <a:off x="5010646" y="-5010043"/>
            <a:ext cx="2170709" cy="12192000"/>
          </a:xfrm>
          <a:prstGeom prst="rect">
            <a:avLst/>
          </a:prstGeom>
          <a:gradFill>
            <a:gsLst>
              <a:gs pos="0">
                <a:srgbClr val="2F5496">
                  <a:alpha val="15686"/>
                </a:srgbClr>
              </a:gs>
              <a:gs pos="23000">
                <a:srgbClr val="2F5496">
                  <a:alpha val="15686"/>
                </a:srgbClr>
              </a:gs>
              <a:gs pos="99000">
                <a:srgbClr val="000000">
                  <a:alpha val="44705"/>
                </a:srgbClr>
              </a:gs>
              <a:gs pos="100000">
                <a:srgbClr val="000000">
                  <a:alpha val="44705"/>
                </a:srgbClr>
              </a:gs>
            </a:gsLst>
            <a:lin ang="21000001"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8" name="Google Shape;158;p17"/>
          <p:cNvSpPr txBox="1"/>
          <p:nvPr>
            <p:ph type="title"/>
          </p:nvPr>
        </p:nvSpPr>
        <p:spPr>
          <a:xfrm>
            <a:off x="1383564" y="348865"/>
            <a:ext cx="9718111" cy="157644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Calibri"/>
              <a:buNone/>
            </a:pPr>
            <a:r>
              <a:rPr lang="pt-BR" sz="4000">
                <a:solidFill>
                  <a:srgbClr val="FFFFFF"/>
                </a:solidFill>
                <a:latin typeface="Calibri"/>
                <a:ea typeface="Calibri"/>
                <a:cs typeface="Calibri"/>
                <a:sym typeface="Calibri"/>
              </a:rPr>
              <a:t>Política da diferença posicional</a:t>
            </a:r>
            <a:endParaRPr sz="4000">
              <a:solidFill>
                <a:srgbClr val="FFFFFF"/>
              </a:solidFill>
              <a:latin typeface="Calibri"/>
              <a:ea typeface="Calibri"/>
              <a:cs typeface="Calibri"/>
              <a:sym typeface="Calibri"/>
            </a:endParaRPr>
          </a:p>
        </p:txBody>
      </p:sp>
      <p:grpSp>
        <p:nvGrpSpPr>
          <p:cNvPr id="159" name="Google Shape;159;p17"/>
          <p:cNvGrpSpPr/>
          <p:nvPr/>
        </p:nvGrpSpPr>
        <p:grpSpPr>
          <a:xfrm>
            <a:off x="644056" y="2615979"/>
            <a:ext cx="10927828" cy="3689404"/>
            <a:chOff x="0" y="0"/>
            <a:chExt cx="10927828" cy="3689404"/>
          </a:xfrm>
        </p:grpSpPr>
        <p:sp>
          <p:nvSpPr>
            <p:cNvPr id="160" name="Google Shape;160;p17"/>
            <p:cNvSpPr/>
            <p:nvPr/>
          </p:nvSpPr>
          <p:spPr>
            <a:xfrm>
              <a:off x="0" y="0"/>
              <a:ext cx="9288654" cy="1660232"/>
            </a:xfrm>
            <a:prstGeom prst="roundRect">
              <a:avLst>
                <a:gd fmla="val 10000" name="adj"/>
              </a:avLst>
            </a:prstGeom>
            <a:solidFill>
              <a:schemeClr val="accent2"/>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7"/>
            <p:cNvSpPr txBox="1"/>
            <p:nvPr/>
          </p:nvSpPr>
          <p:spPr>
            <a:xfrm>
              <a:off x="48627" y="48627"/>
              <a:ext cx="7572674" cy="1562978"/>
            </a:xfrm>
            <a:prstGeom prst="rect">
              <a:avLst/>
            </a:prstGeom>
            <a:noFill/>
            <a:ln>
              <a:noFill/>
            </a:ln>
          </p:spPr>
          <p:txBody>
            <a:bodyPr anchorCtr="0" anchor="ctr" bIns="72375" lIns="72375" spcFirstLastPara="1" rIns="72375" wrap="square" tIns="72375">
              <a:noAutofit/>
            </a:bodyPr>
            <a:lstStyle/>
            <a:p>
              <a:pPr indent="0" lvl="0" marL="0" marR="0" rtl="0" algn="l">
                <a:lnSpc>
                  <a:spcPct val="90000"/>
                </a:lnSpc>
                <a:spcBef>
                  <a:spcPts val="0"/>
                </a:spcBef>
                <a:spcAft>
                  <a:spcPts val="0"/>
                </a:spcAft>
                <a:buClr>
                  <a:schemeClr val="lt1"/>
                </a:buClr>
                <a:buSzPts val="1900"/>
                <a:buFont typeface="Calibri"/>
                <a:buNone/>
              </a:pPr>
              <a:r>
                <a:rPr b="0" i="0" lang="pt-BR" sz="1900" u="none" cap="none" strike="noStrike">
                  <a:solidFill>
                    <a:schemeClr val="lt1"/>
                  </a:solidFill>
                  <a:latin typeface="Calibri"/>
                  <a:ea typeface="Calibri"/>
                  <a:cs typeface="Calibri"/>
                  <a:sym typeface="Calibri"/>
                </a:rPr>
                <a:t>Direitos das mulheres</a:t>
              </a:r>
              <a:endParaRPr/>
            </a:p>
          </p:txBody>
        </p:sp>
        <p:sp>
          <p:nvSpPr>
            <p:cNvPr id="162" name="Google Shape;162;p17"/>
            <p:cNvSpPr/>
            <p:nvPr/>
          </p:nvSpPr>
          <p:spPr>
            <a:xfrm>
              <a:off x="1639174" y="2029172"/>
              <a:ext cx="9288654" cy="1660232"/>
            </a:xfrm>
            <a:prstGeom prst="roundRect">
              <a:avLst>
                <a:gd fmla="val 10000" name="adj"/>
              </a:avLst>
            </a:prstGeom>
            <a:solidFill>
              <a:schemeClr val="accent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txBox="1"/>
            <p:nvPr/>
          </p:nvSpPr>
          <p:spPr>
            <a:xfrm>
              <a:off x="1687801" y="2077799"/>
              <a:ext cx="6473075" cy="1562978"/>
            </a:xfrm>
            <a:prstGeom prst="rect">
              <a:avLst/>
            </a:prstGeom>
            <a:noFill/>
            <a:ln>
              <a:noFill/>
            </a:ln>
          </p:spPr>
          <p:txBody>
            <a:bodyPr anchorCtr="0" anchor="ctr" bIns="72375" lIns="72375" spcFirstLastPara="1" rIns="72375" wrap="square" tIns="72375">
              <a:noAutofit/>
            </a:bodyPr>
            <a:lstStyle/>
            <a:p>
              <a:pPr indent="0" lvl="0" marL="0" marR="0" rtl="0" algn="l">
                <a:lnSpc>
                  <a:spcPct val="90000"/>
                </a:lnSpc>
                <a:spcBef>
                  <a:spcPts val="0"/>
                </a:spcBef>
                <a:spcAft>
                  <a:spcPts val="0"/>
                </a:spcAft>
                <a:buClr>
                  <a:schemeClr val="lt1"/>
                </a:buClr>
                <a:buSzPts val="1900"/>
                <a:buFont typeface="Verdana"/>
                <a:buNone/>
              </a:pPr>
              <a:r>
                <a:rPr b="0" i="0" lang="pt-BR" sz="1900" u="none" cap="none" strike="noStrike">
                  <a:solidFill>
                    <a:schemeClr val="lt1"/>
                  </a:solidFill>
                  <a:latin typeface="Verdana"/>
                  <a:ea typeface="Verdana"/>
                  <a:cs typeface="Verdana"/>
                  <a:sym typeface="Verdana"/>
                </a:rPr>
                <a:t>Políticas</a:t>
              </a:r>
              <a:endParaRPr/>
            </a:p>
            <a:p>
              <a:pPr indent="0" lvl="0" marL="0" marR="0" rtl="0" algn="l">
                <a:lnSpc>
                  <a:spcPct val="90000"/>
                </a:lnSpc>
                <a:spcBef>
                  <a:spcPts val="665"/>
                </a:spcBef>
                <a:spcAft>
                  <a:spcPts val="0"/>
                </a:spcAft>
                <a:buClr>
                  <a:schemeClr val="lt1"/>
                </a:buClr>
                <a:buSzPts val="1900"/>
                <a:buFont typeface="Verdana"/>
                <a:buNone/>
              </a:pPr>
              <a:r>
                <a:rPr b="0" i="0" lang="pt-BR" sz="1900" u="none" cap="none" strike="noStrike">
                  <a:solidFill>
                    <a:schemeClr val="lt1"/>
                  </a:solidFill>
                  <a:latin typeface="Verdana"/>
                  <a:ea typeface="Verdana"/>
                  <a:cs typeface="Verdana"/>
                  <a:sym typeface="Verdana"/>
                </a:rPr>
                <a:t>da diferença</a:t>
              </a:r>
              <a:endParaRPr/>
            </a:p>
            <a:p>
              <a:pPr indent="0" lvl="0" marL="0" marR="0" rtl="0" algn="l">
                <a:lnSpc>
                  <a:spcPct val="90000"/>
                </a:lnSpc>
                <a:spcBef>
                  <a:spcPts val="665"/>
                </a:spcBef>
                <a:spcAft>
                  <a:spcPts val="0"/>
                </a:spcAft>
                <a:buClr>
                  <a:schemeClr val="lt1"/>
                </a:buClr>
                <a:buSzPts val="1900"/>
                <a:buFont typeface="Verdana"/>
                <a:buNone/>
              </a:pPr>
              <a:r>
                <a:rPr b="0" i="0" lang="pt-BR" sz="1900" u="none" cap="none" strike="noStrike">
                  <a:solidFill>
                    <a:schemeClr val="lt1"/>
                  </a:solidFill>
                  <a:latin typeface="Verdana"/>
                  <a:ea typeface="Verdana"/>
                  <a:cs typeface="Verdana"/>
                  <a:sym typeface="Verdana"/>
                </a:rPr>
                <a:t>Posicional </a:t>
              </a:r>
              <a:endParaRPr/>
            </a:p>
            <a:p>
              <a:pPr indent="0" lvl="0" marL="0" marR="0" rtl="0" algn="l">
                <a:lnSpc>
                  <a:spcPct val="90000"/>
                </a:lnSpc>
                <a:spcBef>
                  <a:spcPts val="665"/>
                </a:spcBef>
                <a:spcAft>
                  <a:spcPts val="0"/>
                </a:spcAft>
                <a:buClr>
                  <a:schemeClr val="lt1"/>
                </a:buClr>
                <a:buSzPts val="1900"/>
                <a:buFont typeface="Verdana"/>
                <a:buNone/>
              </a:pPr>
              <a:r>
                <a:rPr b="0" i="0" lang="pt-BR" sz="1900" u="none" cap="none" strike="noStrike">
                  <a:solidFill>
                    <a:schemeClr val="lt1"/>
                  </a:solidFill>
                  <a:latin typeface="Verdana"/>
                  <a:ea typeface="Verdana"/>
                  <a:cs typeface="Verdana"/>
                  <a:sym typeface="Verdana"/>
                </a:rPr>
                <a:t>(bases estruturais)</a:t>
              </a:r>
              <a:endParaRPr b="0" i="0" sz="1900" u="none" cap="none" strike="noStrike">
                <a:solidFill>
                  <a:schemeClr val="lt1"/>
                </a:solidFill>
                <a:latin typeface="Calibri"/>
                <a:ea typeface="Calibri"/>
                <a:cs typeface="Calibri"/>
                <a:sym typeface="Calibri"/>
              </a:endParaRPr>
            </a:p>
          </p:txBody>
        </p:sp>
        <p:sp>
          <p:nvSpPr>
            <p:cNvPr id="164" name="Google Shape;164;p17"/>
            <p:cNvSpPr/>
            <p:nvPr/>
          </p:nvSpPr>
          <p:spPr>
            <a:xfrm>
              <a:off x="8209503" y="1305127"/>
              <a:ext cx="1079150" cy="1079150"/>
            </a:xfrm>
            <a:prstGeom prst="downArrow">
              <a:avLst>
                <a:gd fmla="val 55000" name="adj1"/>
                <a:gd fmla="val 45000" name="adj2"/>
              </a:avLst>
            </a:prstGeom>
            <a:solidFill>
              <a:srgbClr val="F7D5CB">
                <a:alpha val="89803"/>
              </a:srgbClr>
            </a:solidFill>
            <a:ln cap="flat" cmpd="sng" w="12700">
              <a:solidFill>
                <a:srgbClr val="F7D5CB">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txBox="1"/>
            <p:nvPr/>
          </p:nvSpPr>
          <p:spPr>
            <a:xfrm>
              <a:off x="8452312" y="1305127"/>
              <a:ext cx="593532" cy="812060"/>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dk1"/>
                </a:buClr>
                <a:buSzPts val="3600"/>
                <a:buFont typeface="Calibri"/>
                <a:buNone/>
              </a:pPr>
              <a:r>
                <a:t/>
              </a:r>
              <a:endParaRPr b="0" i="0" sz="3600" u="none" cap="none" strike="noStrike">
                <a:solidFill>
                  <a:schemeClr val="dk1"/>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9" name="Shape 169"/>
        <p:cNvGrpSpPr/>
        <p:nvPr/>
      </p:nvGrpSpPr>
      <p:grpSpPr>
        <a:xfrm>
          <a:off x="0" y="0"/>
          <a:ext cx="0" cy="0"/>
          <a:chOff x="0" y="0"/>
          <a:chExt cx="0" cy="0"/>
        </a:xfrm>
      </p:grpSpPr>
      <p:sp>
        <p:nvSpPr>
          <p:cNvPr id="170" name="Google Shape;170;p18"/>
          <p:cNvSpPr/>
          <p:nvPr/>
        </p:nvSpPr>
        <p:spPr>
          <a:xfrm>
            <a:off x="0" y="0"/>
            <a:ext cx="12192000" cy="6858000"/>
          </a:xfrm>
          <a:prstGeom prst="rect">
            <a:avLst/>
          </a:prstGeom>
          <a:solidFill>
            <a:srgbClr val="EDEDE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71" name="Google Shape;171;p18"/>
          <p:cNvGrpSpPr/>
          <p:nvPr/>
        </p:nvGrpSpPr>
        <p:grpSpPr>
          <a:xfrm>
            <a:off x="-1" y="-1"/>
            <a:ext cx="12191999" cy="4267200"/>
            <a:chOff x="7467600" y="0"/>
            <a:chExt cx="4724400" cy="6858000"/>
          </a:xfrm>
        </p:grpSpPr>
        <p:sp>
          <p:nvSpPr>
            <p:cNvPr id="172" name="Google Shape;172;p18"/>
            <p:cNvSpPr/>
            <p:nvPr/>
          </p:nvSpPr>
          <p:spPr>
            <a:xfrm>
              <a:off x="7467600" y="0"/>
              <a:ext cx="4724400" cy="6858000"/>
            </a:xfrm>
            <a:prstGeom prst="rect">
              <a:avLst/>
            </a:prstGeom>
            <a:solidFill>
              <a:schemeClr val="accent5">
                <a:alpha val="6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73" name="Google Shape;173;p18"/>
            <p:cNvSpPr/>
            <p:nvPr/>
          </p:nvSpPr>
          <p:spPr>
            <a:xfrm>
              <a:off x="7467600" y="0"/>
              <a:ext cx="4724400" cy="6858000"/>
            </a:xfrm>
            <a:prstGeom prst="rect">
              <a:avLst/>
            </a:prstGeom>
            <a:solidFill>
              <a:srgbClr val="E1EFD8">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174" name="Google Shape;174;p18"/>
          <p:cNvSpPr/>
          <p:nvPr/>
        </p:nvSpPr>
        <p:spPr>
          <a:xfrm>
            <a:off x="0" y="0"/>
            <a:ext cx="12192000" cy="4267200"/>
          </a:xfrm>
          <a:custGeom>
            <a:rect b="b" l="l" r="r" t="t"/>
            <a:pathLst>
              <a:path extrusionOk="0" h="4267200" w="121920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75" name="Google Shape;175;p18"/>
          <p:cNvSpPr/>
          <p:nvPr/>
        </p:nvSpPr>
        <p:spPr>
          <a:xfrm>
            <a:off x="457200" y="457201"/>
            <a:ext cx="11277600" cy="5943598"/>
          </a:xfrm>
          <a:prstGeom prst="rect">
            <a:avLst/>
          </a:prstGeom>
          <a:solidFill>
            <a:schemeClr val="lt1"/>
          </a:solidFill>
          <a:ln>
            <a:noFill/>
          </a:ln>
          <a:effectLst>
            <a:outerShdw blurRad="317500" rotWithShape="0" algn="ctr">
              <a:schemeClr val="dk1">
                <a:alpha val="24705"/>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76" name="Google Shape;176;p18"/>
          <p:cNvSpPr txBox="1"/>
          <p:nvPr>
            <p:ph type="title"/>
          </p:nvPr>
        </p:nvSpPr>
        <p:spPr>
          <a:xfrm>
            <a:off x="1143000" y="990599"/>
            <a:ext cx="9906000" cy="685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Calibri"/>
              <a:buNone/>
            </a:pPr>
            <a:r>
              <a:rPr b="1" lang="pt-BR" sz="4000"/>
              <a:t>Patriarcalismo</a:t>
            </a:r>
            <a:endParaRPr/>
          </a:p>
        </p:txBody>
      </p:sp>
      <p:grpSp>
        <p:nvGrpSpPr>
          <p:cNvPr id="177" name="Google Shape;177;p18"/>
          <p:cNvGrpSpPr/>
          <p:nvPr/>
        </p:nvGrpSpPr>
        <p:grpSpPr>
          <a:xfrm>
            <a:off x="685800" y="2137228"/>
            <a:ext cx="10820399" cy="3733798"/>
            <a:chOff x="0" y="0"/>
            <a:chExt cx="10820399" cy="3733798"/>
          </a:xfrm>
        </p:grpSpPr>
        <p:sp>
          <p:nvSpPr>
            <p:cNvPr id="178" name="Google Shape;178;p18"/>
            <p:cNvSpPr/>
            <p:nvPr/>
          </p:nvSpPr>
          <p:spPr>
            <a:xfrm>
              <a:off x="0" y="0"/>
              <a:ext cx="9197340" cy="1120139"/>
            </a:xfrm>
            <a:prstGeom prst="roundRect">
              <a:avLst>
                <a:gd fmla="val 10000" name="adj"/>
              </a:avLst>
            </a:prstGeom>
            <a:solidFill>
              <a:schemeClr val="accent2"/>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8"/>
            <p:cNvSpPr txBox="1"/>
            <p:nvPr/>
          </p:nvSpPr>
          <p:spPr>
            <a:xfrm>
              <a:off x="32808" y="32808"/>
              <a:ext cx="7988621" cy="1054523"/>
            </a:xfrm>
            <a:prstGeom prst="rect">
              <a:avLst/>
            </a:prstGeom>
            <a:noFill/>
            <a:ln>
              <a:noFill/>
            </a:ln>
          </p:spPr>
          <p:txBody>
            <a:bodyPr anchorCtr="0" anchor="ctr"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Calibri"/>
                <a:buNone/>
              </a:pPr>
              <a:r>
                <a:rPr b="0" i="0" lang="pt-BR" sz="2200" u="none" cap="none" strike="noStrike">
                  <a:solidFill>
                    <a:schemeClr val="lt1"/>
                  </a:solidFill>
                  <a:latin typeface="Calibri"/>
                  <a:ea typeface="Calibri"/>
                  <a:cs typeface="Calibri"/>
                  <a:sym typeface="Calibri"/>
                </a:rPr>
                <a:t>Construção social baseada na figura do patriarca </a:t>
              </a:r>
              <a:endParaRPr/>
            </a:p>
          </p:txBody>
        </p:sp>
        <p:sp>
          <p:nvSpPr>
            <p:cNvPr id="180" name="Google Shape;180;p18"/>
            <p:cNvSpPr/>
            <p:nvPr/>
          </p:nvSpPr>
          <p:spPr>
            <a:xfrm>
              <a:off x="811529" y="1306829"/>
              <a:ext cx="9197340" cy="1120139"/>
            </a:xfrm>
            <a:prstGeom prst="roundRect">
              <a:avLst>
                <a:gd fmla="val 10000" name="adj"/>
              </a:avLst>
            </a:prstGeom>
            <a:solidFill>
              <a:srgbClr val="C47F6E"/>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8"/>
            <p:cNvSpPr txBox="1"/>
            <p:nvPr/>
          </p:nvSpPr>
          <p:spPr>
            <a:xfrm>
              <a:off x="844337" y="1339637"/>
              <a:ext cx="7592103" cy="1054523"/>
            </a:xfrm>
            <a:prstGeom prst="rect">
              <a:avLst/>
            </a:prstGeom>
            <a:noFill/>
            <a:ln>
              <a:noFill/>
            </a:ln>
          </p:spPr>
          <p:txBody>
            <a:bodyPr anchorCtr="0" anchor="ctr"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Calibri"/>
                <a:buNone/>
              </a:pPr>
              <a:r>
                <a:rPr b="0" i="0" lang="pt-BR" sz="2200" u="none" cap="none" strike="noStrike">
                  <a:solidFill>
                    <a:schemeClr val="lt1"/>
                  </a:solidFill>
                  <a:latin typeface="Calibri"/>
                  <a:ea typeface="Calibri"/>
                  <a:cs typeface="Calibri"/>
                  <a:sym typeface="Calibri"/>
                </a:rPr>
                <a:t>Estrutura de poder social centralizada no homem ou no masculino. </a:t>
              </a:r>
              <a:endParaRPr/>
            </a:p>
          </p:txBody>
        </p:sp>
        <p:sp>
          <p:nvSpPr>
            <p:cNvPr id="182" name="Google Shape;182;p18"/>
            <p:cNvSpPr/>
            <p:nvPr/>
          </p:nvSpPr>
          <p:spPr>
            <a:xfrm>
              <a:off x="1623059" y="2613659"/>
              <a:ext cx="9197340" cy="1120139"/>
            </a:xfrm>
            <a:prstGeom prst="roundRect">
              <a:avLst>
                <a:gd fmla="val 10000" name="adj"/>
              </a:avLst>
            </a:prstGeom>
            <a:solidFill>
              <a:srgbClr val="A4A4A4"/>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8"/>
            <p:cNvSpPr txBox="1"/>
            <p:nvPr/>
          </p:nvSpPr>
          <p:spPr>
            <a:xfrm>
              <a:off x="1655867" y="2646467"/>
              <a:ext cx="7592103" cy="1054523"/>
            </a:xfrm>
            <a:prstGeom prst="rect">
              <a:avLst/>
            </a:prstGeom>
            <a:noFill/>
            <a:ln>
              <a:noFill/>
            </a:ln>
          </p:spPr>
          <p:txBody>
            <a:bodyPr anchorCtr="0" anchor="ctr" bIns="83800" lIns="83800" spcFirstLastPara="1" rIns="83800" wrap="square" tIns="83800">
              <a:noAutofit/>
            </a:bodyPr>
            <a:lstStyle/>
            <a:p>
              <a:pPr indent="0" lvl="0" marL="0" marR="0" rtl="0" algn="l">
                <a:lnSpc>
                  <a:spcPct val="90000"/>
                </a:lnSpc>
                <a:spcBef>
                  <a:spcPts val="0"/>
                </a:spcBef>
                <a:spcAft>
                  <a:spcPts val="0"/>
                </a:spcAft>
                <a:buClr>
                  <a:schemeClr val="lt1"/>
                </a:buClr>
                <a:buSzPts val="2200"/>
                <a:buFont typeface="Calibri"/>
                <a:buNone/>
              </a:pPr>
              <a:r>
                <a:rPr b="0" i="0" lang="pt-BR" sz="2200" u="none" cap="none" strike="noStrike">
                  <a:solidFill>
                    <a:schemeClr val="lt1"/>
                  </a:solidFill>
                  <a:latin typeface="Calibri"/>
                  <a:ea typeface="Calibri"/>
                  <a:cs typeface="Calibri"/>
                  <a:sym typeface="Calibri"/>
                </a:rPr>
                <a:t>Define o poder dos homens nas sociedades estruturadas em acordo com regras que permitem que esse poder seja mantido</a:t>
              </a:r>
              <a:endParaRPr b="0" i="0" sz="2200" u="none" cap="none" strike="noStrike">
                <a:solidFill>
                  <a:schemeClr val="lt1"/>
                </a:solidFill>
                <a:latin typeface="Calibri"/>
                <a:ea typeface="Calibri"/>
                <a:cs typeface="Calibri"/>
                <a:sym typeface="Calibri"/>
              </a:endParaRPr>
            </a:p>
          </p:txBody>
        </p:sp>
        <p:sp>
          <p:nvSpPr>
            <p:cNvPr id="184" name="Google Shape;184;p18"/>
            <p:cNvSpPr/>
            <p:nvPr/>
          </p:nvSpPr>
          <p:spPr>
            <a:xfrm>
              <a:off x="8469249" y="849439"/>
              <a:ext cx="728090" cy="728090"/>
            </a:xfrm>
            <a:prstGeom prst="downArrow">
              <a:avLst>
                <a:gd fmla="val 55000" name="adj1"/>
                <a:gd fmla="val 45000" name="adj2"/>
              </a:avLst>
            </a:prstGeom>
            <a:solidFill>
              <a:srgbClr val="F7D5CB">
                <a:alpha val="89803"/>
              </a:srgbClr>
            </a:solidFill>
            <a:ln cap="flat" cmpd="sng" w="12700">
              <a:solidFill>
                <a:srgbClr val="F7D5CB">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8"/>
            <p:cNvSpPr txBox="1"/>
            <p:nvPr/>
          </p:nvSpPr>
          <p:spPr>
            <a:xfrm>
              <a:off x="8633069" y="849439"/>
              <a:ext cx="400450" cy="547888"/>
            </a:xfrm>
            <a:prstGeom prst="rect">
              <a:avLst/>
            </a:prstGeom>
            <a:noFill/>
            <a:ln>
              <a:noFill/>
            </a:ln>
          </p:spPr>
          <p:txBody>
            <a:bodyPr anchorCtr="0" anchor="ctr" bIns="41900" lIns="41900" spcFirstLastPara="1" rIns="41900" wrap="square" tIns="41900">
              <a:noAutofit/>
            </a:bodyPr>
            <a:lstStyle/>
            <a:p>
              <a:pPr indent="0" lvl="0" marL="0" marR="0" rtl="0" algn="ctr">
                <a:lnSpc>
                  <a:spcPct val="90000"/>
                </a:lnSpc>
                <a:spcBef>
                  <a:spcPts val="0"/>
                </a:spcBef>
                <a:spcAft>
                  <a:spcPts val="0"/>
                </a:spcAft>
                <a:buClr>
                  <a:schemeClr val="dk1"/>
                </a:buClr>
                <a:buSzPts val="3300"/>
                <a:buFont typeface="Calibri"/>
                <a:buNone/>
              </a:pPr>
              <a:r>
                <a:t/>
              </a:r>
              <a:endParaRPr b="0" i="0" sz="3300" u="none" cap="none" strike="noStrike">
                <a:solidFill>
                  <a:schemeClr val="dk1"/>
                </a:solidFill>
                <a:latin typeface="Calibri"/>
                <a:ea typeface="Calibri"/>
                <a:cs typeface="Calibri"/>
                <a:sym typeface="Calibri"/>
              </a:endParaRPr>
            </a:p>
          </p:txBody>
        </p:sp>
        <p:sp>
          <p:nvSpPr>
            <p:cNvPr id="186" name="Google Shape;186;p18"/>
            <p:cNvSpPr/>
            <p:nvPr/>
          </p:nvSpPr>
          <p:spPr>
            <a:xfrm>
              <a:off x="9280779" y="2148801"/>
              <a:ext cx="728090" cy="728090"/>
            </a:xfrm>
            <a:prstGeom prst="downArrow">
              <a:avLst>
                <a:gd fmla="val 55000" name="adj1"/>
                <a:gd fmla="val 45000" name="adj2"/>
              </a:avLst>
            </a:prstGeom>
            <a:solidFill>
              <a:srgbClr val="DFDFDF">
                <a:alpha val="89803"/>
              </a:srgbClr>
            </a:solidFill>
            <a:ln cap="flat" cmpd="sng" w="12700">
              <a:solidFill>
                <a:srgbClr val="DFDFDF">
                  <a:alpha val="89803"/>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8"/>
            <p:cNvSpPr txBox="1"/>
            <p:nvPr/>
          </p:nvSpPr>
          <p:spPr>
            <a:xfrm>
              <a:off x="9444599" y="2148801"/>
              <a:ext cx="400450" cy="547888"/>
            </a:xfrm>
            <a:prstGeom prst="rect">
              <a:avLst/>
            </a:prstGeom>
            <a:noFill/>
            <a:ln>
              <a:noFill/>
            </a:ln>
          </p:spPr>
          <p:txBody>
            <a:bodyPr anchorCtr="0" anchor="ctr" bIns="41900" lIns="41900" spcFirstLastPara="1" rIns="41900" wrap="square" tIns="41900">
              <a:noAutofit/>
            </a:bodyPr>
            <a:lstStyle/>
            <a:p>
              <a:pPr indent="0" lvl="0" marL="0" marR="0" rtl="0" algn="ctr">
                <a:lnSpc>
                  <a:spcPct val="90000"/>
                </a:lnSpc>
                <a:spcBef>
                  <a:spcPts val="0"/>
                </a:spcBef>
                <a:spcAft>
                  <a:spcPts val="0"/>
                </a:spcAft>
                <a:buClr>
                  <a:schemeClr val="dk1"/>
                </a:buClr>
                <a:buSzPts val="3300"/>
                <a:buFont typeface="Calibri"/>
                <a:buNone/>
              </a:pPr>
              <a:r>
                <a:t/>
              </a:r>
              <a:endParaRPr b="0" i="0" sz="3300" u="none" cap="none" strike="noStrike">
                <a:solidFill>
                  <a:schemeClr val="dk1"/>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1" name="Shape 191"/>
        <p:cNvGrpSpPr/>
        <p:nvPr/>
      </p:nvGrpSpPr>
      <p:grpSpPr>
        <a:xfrm>
          <a:off x="0" y="0"/>
          <a:ext cx="0" cy="0"/>
          <a:chOff x="0" y="0"/>
          <a:chExt cx="0" cy="0"/>
        </a:xfrm>
      </p:grpSpPr>
      <p:sp>
        <p:nvSpPr>
          <p:cNvPr id="192" name="Google Shape;192;p19"/>
          <p:cNvSpPr/>
          <p:nvPr/>
        </p:nvSpPr>
        <p:spPr>
          <a:xfrm>
            <a:off x="0" y="0"/>
            <a:ext cx="12192000" cy="6858000"/>
          </a:xfrm>
          <a:prstGeom prst="rect">
            <a:avLst/>
          </a:prstGeom>
          <a:solidFill>
            <a:srgbClr val="EDEDE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193" name="Google Shape;193;p19"/>
          <p:cNvGrpSpPr/>
          <p:nvPr/>
        </p:nvGrpSpPr>
        <p:grpSpPr>
          <a:xfrm>
            <a:off x="-1" y="-1"/>
            <a:ext cx="12191999" cy="4267200"/>
            <a:chOff x="7467600" y="0"/>
            <a:chExt cx="4724400" cy="6858000"/>
          </a:xfrm>
        </p:grpSpPr>
        <p:sp>
          <p:nvSpPr>
            <p:cNvPr id="194" name="Google Shape;194;p19"/>
            <p:cNvSpPr/>
            <p:nvPr/>
          </p:nvSpPr>
          <p:spPr>
            <a:xfrm>
              <a:off x="7467600" y="0"/>
              <a:ext cx="4724400" cy="6858000"/>
            </a:xfrm>
            <a:prstGeom prst="rect">
              <a:avLst/>
            </a:prstGeom>
            <a:solidFill>
              <a:schemeClr val="accent5">
                <a:alpha val="6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95" name="Google Shape;195;p19"/>
            <p:cNvSpPr/>
            <p:nvPr/>
          </p:nvSpPr>
          <p:spPr>
            <a:xfrm>
              <a:off x="7467600" y="0"/>
              <a:ext cx="4724400" cy="6858000"/>
            </a:xfrm>
            <a:prstGeom prst="rect">
              <a:avLst/>
            </a:prstGeom>
            <a:solidFill>
              <a:srgbClr val="E1EFD8">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196" name="Google Shape;196;p19"/>
          <p:cNvSpPr/>
          <p:nvPr/>
        </p:nvSpPr>
        <p:spPr>
          <a:xfrm>
            <a:off x="0" y="0"/>
            <a:ext cx="12192000" cy="4267200"/>
          </a:xfrm>
          <a:custGeom>
            <a:rect b="b" l="l" r="r" t="t"/>
            <a:pathLst>
              <a:path extrusionOk="0" h="4267200" w="121920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97" name="Google Shape;197;p19"/>
          <p:cNvSpPr/>
          <p:nvPr/>
        </p:nvSpPr>
        <p:spPr>
          <a:xfrm>
            <a:off x="457200" y="457201"/>
            <a:ext cx="11277600" cy="5943598"/>
          </a:xfrm>
          <a:prstGeom prst="rect">
            <a:avLst/>
          </a:prstGeom>
          <a:solidFill>
            <a:schemeClr val="lt1"/>
          </a:solidFill>
          <a:ln>
            <a:noFill/>
          </a:ln>
          <a:effectLst>
            <a:outerShdw blurRad="317500" rotWithShape="0" algn="ctr">
              <a:schemeClr val="dk1">
                <a:alpha val="24705"/>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98" name="Google Shape;198;p19"/>
          <p:cNvSpPr txBox="1"/>
          <p:nvPr>
            <p:ph type="title"/>
          </p:nvPr>
        </p:nvSpPr>
        <p:spPr>
          <a:xfrm>
            <a:off x="1143000" y="990599"/>
            <a:ext cx="9906000" cy="685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Calibri"/>
              <a:buNone/>
            </a:pPr>
            <a:r>
              <a:rPr b="1" lang="pt-BR" sz="4000"/>
              <a:t>Machismo</a:t>
            </a:r>
            <a:endParaRPr/>
          </a:p>
        </p:txBody>
      </p:sp>
      <p:grpSp>
        <p:nvGrpSpPr>
          <p:cNvPr id="199" name="Google Shape;199;p19"/>
          <p:cNvGrpSpPr/>
          <p:nvPr/>
        </p:nvGrpSpPr>
        <p:grpSpPr>
          <a:xfrm>
            <a:off x="687120" y="2287452"/>
            <a:ext cx="10817759" cy="3433350"/>
            <a:chOff x="1320" y="150224"/>
            <a:chExt cx="10817759" cy="3433350"/>
          </a:xfrm>
        </p:grpSpPr>
        <p:sp>
          <p:nvSpPr>
            <p:cNvPr id="200" name="Google Shape;200;p19"/>
            <p:cNvSpPr/>
            <p:nvPr/>
          </p:nvSpPr>
          <p:spPr>
            <a:xfrm>
              <a:off x="1320" y="150224"/>
              <a:ext cx="4636182" cy="2943975"/>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9"/>
            <p:cNvSpPr/>
            <p:nvPr/>
          </p:nvSpPr>
          <p:spPr>
            <a:xfrm>
              <a:off x="516452" y="639599"/>
              <a:ext cx="4636182" cy="2943975"/>
            </a:xfrm>
            <a:prstGeom prst="roundRect">
              <a:avLst>
                <a:gd fmla="val 10000" name="adj"/>
              </a:avLst>
            </a:prstGeom>
            <a:solidFill>
              <a:schemeClr val="lt1">
                <a:alpha val="89803"/>
              </a:schemeClr>
            </a:solidFill>
            <a:ln cap="flat" cmpd="sng" w="12700">
              <a:solidFill>
                <a:srgbClr val="4372C3"/>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9"/>
            <p:cNvSpPr txBox="1"/>
            <p:nvPr/>
          </p:nvSpPr>
          <p:spPr>
            <a:xfrm>
              <a:off x="602678" y="725825"/>
              <a:ext cx="4463730" cy="2771523"/>
            </a:xfrm>
            <a:prstGeom prst="rect">
              <a:avLst/>
            </a:prstGeom>
            <a:noFill/>
            <a:ln>
              <a:noFill/>
            </a:ln>
          </p:spPr>
          <p:txBody>
            <a:bodyPr anchorCtr="0" anchor="ctr" bIns="140950" lIns="140950" spcFirstLastPara="1" rIns="140950" wrap="square" tIns="140950">
              <a:noAutofit/>
            </a:bodyPr>
            <a:lstStyle/>
            <a:p>
              <a:pPr indent="0" lvl="0" marL="0" marR="0" rtl="0" algn="ctr">
                <a:lnSpc>
                  <a:spcPct val="90000"/>
                </a:lnSpc>
                <a:spcBef>
                  <a:spcPts val="0"/>
                </a:spcBef>
                <a:spcAft>
                  <a:spcPts val="0"/>
                </a:spcAft>
                <a:buClr>
                  <a:schemeClr val="dk1"/>
                </a:buClr>
                <a:buSzPts val="3700"/>
                <a:buFont typeface="Calibri"/>
                <a:buNone/>
              </a:pPr>
              <a:r>
                <a:rPr b="0" i="0" lang="pt-BR" sz="3700" u="none" cap="none" strike="noStrike">
                  <a:solidFill>
                    <a:schemeClr val="dk1"/>
                  </a:solidFill>
                  <a:latin typeface="Calibri"/>
                  <a:ea typeface="Calibri"/>
                  <a:cs typeface="Calibri"/>
                  <a:sym typeface="Calibri"/>
                </a:rPr>
                <a:t>Favorece a figura masculina em detrimento da feminina</a:t>
              </a:r>
              <a:endParaRPr b="0" i="0" sz="3700" u="none" cap="none" strike="noStrike">
                <a:solidFill>
                  <a:schemeClr val="dk1"/>
                </a:solidFill>
                <a:latin typeface="Calibri"/>
                <a:ea typeface="Calibri"/>
                <a:cs typeface="Calibri"/>
                <a:sym typeface="Calibri"/>
              </a:endParaRPr>
            </a:p>
          </p:txBody>
        </p:sp>
        <p:sp>
          <p:nvSpPr>
            <p:cNvPr id="203" name="Google Shape;203;p19"/>
            <p:cNvSpPr/>
            <p:nvPr/>
          </p:nvSpPr>
          <p:spPr>
            <a:xfrm>
              <a:off x="5667765" y="150224"/>
              <a:ext cx="4636182" cy="2943975"/>
            </a:xfrm>
            <a:prstGeom prst="roundRect">
              <a:avLst>
                <a:gd fmla="val 10000" name="adj"/>
              </a:avLst>
            </a:prstGeom>
            <a:solidFill>
              <a:srgbClr val="4372C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9"/>
            <p:cNvSpPr/>
            <p:nvPr/>
          </p:nvSpPr>
          <p:spPr>
            <a:xfrm>
              <a:off x="6182897" y="639599"/>
              <a:ext cx="4636182" cy="2943975"/>
            </a:xfrm>
            <a:prstGeom prst="roundRect">
              <a:avLst>
                <a:gd fmla="val 10000" name="adj"/>
              </a:avLst>
            </a:prstGeom>
            <a:solidFill>
              <a:schemeClr val="lt1">
                <a:alpha val="89803"/>
              </a:schemeClr>
            </a:solidFill>
            <a:ln cap="flat" cmpd="sng" w="12700">
              <a:solidFill>
                <a:srgbClr val="4372C3"/>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9"/>
            <p:cNvSpPr txBox="1"/>
            <p:nvPr/>
          </p:nvSpPr>
          <p:spPr>
            <a:xfrm>
              <a:off x="6269123" y="725825"/>
              <a:ext cx="4463730" cy="2771523"/>
            </a:xfrm>
            <a:prstGeom prst="rect">
              <a:avLst/>
            </a:prstGeom>
            <a:noFill/>
            <a:ln>
              <a:noFill/>
            </a:ln>
          </p:spPr>
          <p:txBody>
            <a:bodyPr anchorCtr="0" anchor="ctr" bIns="140950" lIns="140950" spcFirstLastPara="1" rIns="140950" wrap="square" tIns="140950">
              <a:noAutofit/>
            </a:bodyPr>
            <a:lstStyle/>
            <a:p>
              <a:pPr indent="0" lvl="0" marL="0" marR="0" rtl="0" algn="ctr">
                <a:lnSpc>
                  <a:spcPct val="90000"/>
                </a:lnSpc>
                <a:spcBef>
                  <a:spcPts val="0"/>
                </a:spcBef>
                <a:spcAft>
                  <a:spcPts val="0"/>
                </a:spcAft>
                <a:buClr>
                  <a:schemeClr val="dk1"/>
                </a:buClr>
                <a:buSzPts val="3700"/>
                <a:buFont typeface="Calibri"/>
                <a:buNone/>
              </a:pPr>
              <a:r>
                <a:rPr b="0" i="0" lang="pt-BR" sz="3700" u="none" cap="none" strike="noStrike">
                  <a:solidFill>
                    <a:schemeClr val="dk1"/>
                  </a:solidFill>
                  <a:latin typeface="Calibri"/>
                  <a:ea typeface="Calibri"/>
                  <a:cs typeface="Calibri"/>
                  <a:sym typeface="Calibri"/>
                </a:rPr>
                <a:t>Exercício de ações e práticas que permitem a hegemonia masculina</a:t>
              </a:r>
              <a:endParaRPr b="0" i="0" sz="3700" u="none" cap="none" strike="noStrike">
                <a:solidFill>
                  <a:schemeClr val="dk1"/>
                </a:solidFill>
                <a:latin typeface="Calibri"/>
                <a:ea typeface="Calibri"/>
                <a:cs typeface="Calibri"/>
                <a:sym typeface="Calibri"/>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9" name="Shape 209"/>
        <p:cNvGrpSpPr/>
        <p:nvPr/>
      </p:nvGrpSpPr>
      <p:grpSpPr>
        <a:xfrm>
          <a:off x="0" y="0"/>
          <a:ext cx="0" cy="0"/>
          <a:chOff x="0" y="0"/>
          <a:chExt cx="0" cy="0"/>
        </a:xfrm>
      </p:grpSpPr>
      <p:sp>
        <p:nvSpPr>
          <p:cNvPr id="210" name="Google Shape;210;p20"/>
          <p:cNvSpPr/>
          <p:nvPr/>
        </p:nvSpPr>
        <p:spPr>
          <a:xfrm>
            <a:off x="0" y="0"/>
            <a:ext cx="12188949"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1" name="Google Shape;211;p20"/>
          <p:cNvSpPr/>
          <p:nvPr/>
        </p:nvSpPr>
        <p:spPr>
          <a:xfrm>
            <a:off x="0" y="0"/>
            <a:ext cx="12188949"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212" name="Google Shape;212;p20"/>
          <p:cNvGrpSpPr/>
          <p:nvPr/>
        </p:nvGrpSpPr>
        <p:grpSpPr>
          <a:xfrm>
            <a:off x="5889" y="-2"/>
            <a:ext cx="3468234" cy="6858000"/>
            <a:chOff x="651279" y="598259"/>
            <a:chExt cx="10889442" cy="5680742"/>
          </a:xfrm>
        </p:grpSpPr>
        <p:sp>
          <p:nvSpPr>
            <p:cNvPr id="213" name="Google Shape;213;p20"/>
            <p:cNvSpPr/>
            <p:nvPr/>
          </p:nvSpPr>
          <p:spPr>
            <a:xfrm>
              <a:off x="651279" y="598259"/>
              <a:ext cx="10889442" cy="5680742"/>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4" name="Google Shape;214;p20"/>
            <p:cNvSpPr/>
            <p:nvPr/>
          </p:nvSpPr>
          <p:spPr>
            <a:xfrm>
              <a:off x="651279" y="598259"/>
              <a:ext cx="10889442" cy="5680742"/>
            </a:xfrm>
            <a:prstGeom prst="rect">
              <a:avLst/>
            </a:prstGeom>
            <a:solidFill>
              <a:schemeClr val="accent6">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grpSp>
        <p:nvGrpSpPr>
          <p:cNvPr id="215" name="Google Shape;215;p20"/>
          <p:cNvGrpSpPr/>
          <p:nvPr/>
        </p:nvGrpSpPr>
        <p:grpSpPr>
          <a:xfrm>
            <a:off x="1524" y="0"/>
            <a:ext cx="12188952" cy="6858000"/>
            <a:chOff x="0" y="0"/>
            <a:chExt cx="12188952" cy="6858000"/>
          </a:xfrm>
        </p:grpSpPr>
        <p:sp>
          <p:nvSpPr>
            <p:cNvPr id="216" name="Google Shape;216;p20"/>
            <p:cNvSpPr/>
            <p:nvPr/>
          </p:nvSpPr>
          <p:spPr>
            <a:xfrm>
              <a:off x="26122" y="6015669"/>
              <a:ext cx="2605762" cy="842331"/>
            </a:xfrm>
            <a:custGeom>
              <a:rect b="b" l="l" r="r" t="t"/>
              <a:pathLst>
                <a:path extrusionOk="0" h="1033951" w="3180577">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lt1">
                <a:alpha val="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7" name="Google Shape;217;p20"/>
            <p:cNvSpPr/>
            <p:nvPr/>
          </p:nvSpPr>
          <p:spPr>
            <a:xfrm>
              <a:off x="655184" y="5798001"/>
              <a:ext cx="2485581" cy="1059999"/>
            </a:xfrm>
            <a:custGeom>
              <a:rect b="b" l="l" r="r" t="t"/>
              <a:pathLst>
                <a:path extrusionOk="0" h="1050628" w="244976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8" name="Google Shape;218;p20"/>
            <p:cNvSpPr/>
            <p:nvPr/>
          </p:nvSpPr>
          <p:spPr>
            <a:xfrm>
              <a:off x="3474720" y="0"/>
              <a:ext cx="6177282" cy="1778750"/>
            </a:xfrm>
            <a:custGeom>
              <a:rect b="b" l="l" r="r" t="t"/>
              <a:pathLst>
                <a:path extrusionOk="0" h="1849426" w="6386648">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lt1">
                <a:alpha val="4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9" name="Google Shape;219;p20"/>
            <p:cNvSpPr/>
            <p:nvPr/>
          </p:nvSpPr>
          <p:spPr>
            <a:xfrm>
              <a:off x="0" y="2390523"/>
              <a:ext cx="611491" cy="1421482"/>
            </a:xfrm>
            <a:custGeom>
              <a:rect b="b" l="l" r="r" t="t"/>
              <a:pathLst>
                <a:path extrusionOk="0" h="1429512" w="611491">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lt1">
                <a:alpha val="2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0" name="Google Shape;220;p20"/>
            <p:cNvSpPr/>
            <p:nvPr/>
          </p:nvSpPr>
          <p:spPr>
            <a:xfrm>
              <a:off x="3792772" y="0"/>
              <a:ext cx="2423863" cy="1343767"/>
            </a:xfrm>
            <a:custGeom>
              <a:rect b="b" l="l" r="r" t="t"/>
              <a:pathLst>
                <a:path extrusionOk="0" h="1681468" w="3015964">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lt1">
                <a:alpha val="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1" name="Google Shape;221;p20"/>
            <p:cNvSpPr/>
            <p:nvPr/>
          </p:nvSpPr>
          <p:spPr>
            <a:xfrm>
              <a:off x="10946850" y="0"/>
              <a:ext cx="1242102" cy="2620884"/>
            </a:xfrm>
            <a:custGeom>
              <a:rect b="b" l="l" r="r" t="t"/>
              <a:pathLst>
                <a:path extrusionOk="0" h="2635689" w="1242102">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lt1">
                <a:alpha val="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2" name="Google Shape;222;p20"/>
            <p:cNvSpPr/>
            <p:nvPr/>
          </p:nvSpPr>
          <p:spPr>
            <a:xfrm>
              <a:off x="0" y="0"/>
              <a:ext cx="1577788" cy="980141"/>
            </a:xfrm>
            <a:custGeom>
              <a:rect b="b" l="l" r="r" t="t"/>
              <a:pathLst>
                <a:path extrusionOk="0" h="795676" w="1471018">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223" name="Google Shape;223;p20"/>
          <p:cNvSpPr txBox="1"/>
          <p:nvPr>
            <p:ph type="title"/>
          </p:nvPr>
        </p:nvSpPr>
        <p:spPr>
          <a:xfrm rot="-5400000">
            <a:off x="-1325880" y="1947672"/>
            <a:ext cx="5961888" cy="278892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800"/>
              <a:buFont typeface="Calibri"/>
              <a:buNone/>
            </a:pPr>
            <a:r>
              <a:rPr b="1" lang="pt-BR" sz="4800">
                <a:solidFill>
                  <a:schemeClr val="lt1"/>
                </a:solidFill>
              </a:rPr>
              <a:t>Uma ideologia:  sexismo</a:t>
            </a:r>
            <a:endParaRPr b="1" sz="4800">
              <a:solidFill>
                <a:schemeClr val="lt1"/>
              </a:solidFill>
            </a:endParaRPr>
          </a:p>
        </p:txBody>
      </p:sp>
      <p:grpSp>
        <p:nvGrpSpPr>
          <p:cNvPr id="224" name="Google Shape;224;p20"/>
          <p:cNvGrpSpPr/>
          <p:nvPr/>
        </p:nvGrpSpPr>
        <p:grpSpPr>
          <a:xfrm>
            <a:off x="3794296" y="358266"/>
            <a:ext cx="7559504" cy="6146280"/>
            <a:chOff x="0" y="69508"/>
            <a:chExt cx="7559504" cy="6146280"/>
          </a:xfrm>
        </p:grpSpPr>
        <p:sp>
          <p:nvSpPr>
            <p:cNvPr id="225" name="Google Shape;225;p20"/>
            <p:cNvSpPr/>
            <p:nvPr/>
          </p:nvSpPr>
          <p:spPr>
            <a:xfrm>
              <a:off x="0" y="69508"/>
              <a:ext cx="7559504" cy="1979640"/>
            </a:xfrm>
            <a:prstGeom prst="roundRect">
              <a:avLst>
                <a:gd fmla="val 16667" name="adj"/>
              </a:avLst>
            </a:prstGeom>
            <a:solidFill>
              <a:srgbClr val="599BD5"/>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0"/>
            <p:cNvSpPr txBox="1"/>
            <p:nvPr/>
          </p:nvSpPr>
          <p:spPr>
            <a:xfrm>
              <a:off x="96638" y="166146"/>
              <a:ext cx="7366228" cy="1786364"/>
            </a:xfrm>
            <a:prstGeom prst="rect">
              <a:avLst/>
            </a:prstGeom>
            <a:noFill/>
            <a:ln>
              <a:noFill/>
            </a:ln>
          </p:spPr>
          <p:txBody>
            <a:bodyPr anchorCtr="0" anchor="ctr" bIns="137150" lIns="137150" spcFirstLastPara="1" rIns="137150" wrap="square" tIns="137150">
              <a:noAutofit/>
            </a:bodyPr>
            <a:lstStyle/>
            <a:p>
              <a:pPr indent="0" lvl="0" marL="0" marR="0" rtl="0" algn="l">
                <a:lnSpc>
                  <a:spcPct val="90000"/>
                </a:lnSpc>
                <a:spcBef>
                  <a:spcPts val="0"/>
                </a:spcBef>
                <a:spcAft>
                  <a:spcPts val="0"/>
                </a:spcAft>
                <a:buClr>
                  <a:schemeClr val="lt1"/>
                </a:buClr>
                <a:buSzPts val="3600"/>
                <a:buFont typeface="Calibri"/>
                <a:buNone/>
              </a:pPr>
              <a:r>
                <a:rPr b="0" i="0" lang="pt-BR" sz="3600" u="none" cap="none" strike="noStrike">
                  <a:solidFill>
                    <a:schemeClr val="lt1"/>
                  </a:solidFill>
                  <a:latin typeface="Calibri"/>
                  <a:ea typeface="Calibri"/>
                  <a:cs typeface="Calibri"/>
                  <a:sym typeface="Calibri"/>
                </a:rPr>
                <a:t>Sexismo implica a construção de ideias segundo as quais existem 2 sexos</a:t>
              </a:r>
              <a:endParaRPr b="0" i="0" sz="3600" u="none" cap="none" strike="noStrike">
                <a:solidFill>
                  <a:schemeClr val="lt1"/>
                </a:solidFill>
                <a:latin typeface="Calibri"/>
                <a:ea typeface="Calibri"/>
                <a:cs typeface="Calibri"/>
                <a:sym typeface="Calibri"/>
              </a:endParaRPr>
            </a:p>
          </p:txBody>
        </p:sp>
        <p:sp>
          <p:nvSpPr>
            <p:cNvPr id="227" name="Google Shape;227;p20"/>
            <p:cNvSpPr/>
            <p:nvPr/>
          </p:nvSpPr>
          <p:spPr>
            <a:xfrm>
              <a:off x="0" y="2152828"/>
              <a:ext cx="7559504" cy="1979640"/>
            </a:xfrm>
            <a:prstGeom prst="roundRect">
              <a:avLst>
                <a:gd fmla="val 16667" name="adj"/>
              </a:avLst>
            </a:prstGeom>
            <a:solidFill>
              <a:srgbClr val="4CC38C"/>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0"/>
            <p:cNvSpPr txBox="1"/>
            <p:nvPr/>
          </p:nvSpPr>
          <p:spPr>
            <a:xfrm>
              <a:off x="96638" y="2249466"/>
              <a:ext cx="7366228" cy="1786364"/>
            </a:xfrm>
            <a:prstGeom prst="rect">
              <a:avLst/>
            </a:prstGeom>
            <a:noFill/>
            <a:ln>
              <a:noFill/>
            </a:ln>
          </p:spPr>
          <p:txBody>
            <a:bodyPr anchorCtr="0" anchor="ctr" bIns="137150" lIns="137150" spcFirstLastPara="1" rIns="137150" wrap="square" tIns="137150">
              <a:noAutofit/>
            </a:bodyPr>
            <a:lstStyle/>
            <a:p>
              <a:pPr indent="0" lvl="0" marL="0" marR="0" rtl="0" algn="l">
                <a:lnSpc>
                  <a:spcPct val="90000"/>
                </a:lnSpc>
                <a:spcBef>
                  <a:spcPts val="0"/>
                </a:spcBef>
                <a:spcAft>
                  <a:spcPts val="0"/>
                </a:spcAft>
                <a:buClr>
                  <a:schemeClr val="lt1"/>
                </a:buClr>
                <a:buSzPts val="3600"/>
                <a:buFont typeface="Calibri"/>
                <a:buNone/>
              </a:pPr>
              <a:r>
                <a:rPr b="0" i="0" lang="pt-BR" sz="3600" u="none" cap="none" strike="noStrike">
                  <a:solidFill>
                    <a:schemeClr val="lt1"/>
                  </a:solidFill>
                  <a:latin typeface="Calibri"/>
                  <a:ea typeface="Calibri"/>
                  <a:cs typeface="Calibri"/>
                  <a:sym typeface="Calibri"/>
                </a:rPr>
                <a:t>homens e mulheres são profundamente diferentes em função de sua natureza biológica</a:t>
              </a:r>
              <a:endParaRPr b="0" i="0" sz="3600" u="none" cap="none" strike="noStrike">
                <a:solidFill>
                  <a:schemeClr val="lt1"/>
                </a:solidFill>
                <a:latin typeface="Calibri"/>
                <a:ea typeface="Calibri"/>
                <a:cs typeface="Calibri"/>
                <a:sym typeface="Calibri"/>
              </a:endParaRPr>
            </a:p>
          </p:txBody>
        </p:sp>
        <p:sp>
          <p:nvSpPr>
            <p:cNvPr id="229" name="Google Shape;229;p20"/>
            <p:cNvSpPr/>
            <p:nvPr/>
          </p:nvSpPr>
          <p:spPr>
            <a:xfrm>
              <a:off x="0" y="4236148"/>
              <a:ext cx="7559504" cy="1979640"/>
            </a:xfrm>
            <a:prstGeom prst="roundRect">
              <a:avLst>
                <a:gd fmla="val 16667" name="adj"/>
              </a:avLst>
            </a:prstGeom>
            <a:solidFill>
              <a:srgbClr val="6FAB46"/>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0"/>
            <p:cNvSpPr txBox="1"/>
            <p:nvPr/>
          </p:nvSpPr>
          <p:spPr>
            <a:xfrm>
              <a:off x="96638" y="4332786"/>
              <a:ext cx="7366228" cy="1786364"/>
            </a:xfrm>
            <a:prstGeom prst="rect">
              <a:avLst/>
            </a:prstGeom>
            <a:noFill/>
            <a:ln>
              <a:noFill/>
            </a:ln>
          </p:spPr>
          <p:txBody>
            <a:bodyPr anchorCtr="0" anchor="ctr" bIns="137150" lIns="137150" spcFirstLastPara="1" rIns="137150" wrap="square" tIns="137150">
              <a:noAutofit/>
            </a:bodyPr>
            <a:lstStyle/>
            <a:p>
              <a:pPr indent="0" lvl="0" marL="0" marR="0" rtl="0" algn="l">
                <a:lnSpc>
                  <a:spcPct val="90000"/>
                </a:lnSpc>
                <a:spcBef>
                  <a:spcPts val="0"/>
                </a:spcBef>
                <a:spcAft>
                  <a:spcPts val="0"/>
                </a:spcAft>
                <a:buClr>
                  <a:schemeClr val="lt1"/>
                </a:buClr>
                <a:buSzPts val="3600"/>
                <a:buFont typeface="Calibri"/>
                <a:buNone/>
              </a:pPr>
              <a:r>
                <a:rPr b="0" i="0" lang="pt-BR" sz="3600" u="none" cap="none" strike="noStrike">
                  <a:solidFill>
                    <a:schemeClr val="lt1"/>
                  </a:solidFill>
                  <a:latin typeface="Calibri"/>
                  <a:ea typeface="Calibri"/>
                  <a:cs typeface="Calibri"/>
                  <a:sym typeface="Calibri"/>
                </a:rPr>
                <a:t>A diferença biológica definiria (assim como no racismo) uma estrutura moral, cultural, intelectual</a:t>
              </a:r>
              <a:endParaRPr b="0" i="0" sz="3600" u="none" cap="none" strike="noStrike">
                <a:solidFill>
                  <a:schemeClr val="lt1"/>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4" name="Shape 234"/>
        <p:cNvGrpSpPr/>
        <p:nvPr/>
      </p:nvGrpSpPr>
      <p:grpSpPr>
        <a:xfrm>
          <a:off x="0" y="0"/>
          <a:ext cx="0" cy="0"/>
          <a:chOff x="0" y="0"/>
          <a:chExt cx="0" cy="0"/>
        </a:xfrm>
      </p:grpSpPr>
      <p:sp>
        <p:nvSpPr>
          <p:cNvPr id="235" name="Google Shape;235;p21"/>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6" name="Google Shape;236;p21"/>
          <p:cNvSpPr txBox="1"/>
          <p:nvPr>
            <p:ph type="title"/>
          </p:nvPr>
        </p:nvSpPr>
        <p:spPr>
          <a:xfrm>
            <a:off x="594360" y="658368"/>
            <a:ext cx="3734698" cy="412394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Calibri"/>
              <a:buNone/>
            </a:pPr>
            <a:r>
              <a:rPr b="1" lang="pt-BR" sz="4800">
                <a:solidFill>
                  <a:schemeClr val="dk1"/>
                </a:solidFill>
                <a:latin typeface="Calibri"/>
                <a:ea typeface="Calibri"/>
                <a:cs typeface="Calibri"/>
                <a:sym typeface="Calibri"/>
              </a:rPr>
              <a:t>Uma história de opressão das mulheres</a:t>
            </a:r>
            <a:br>
              <a:rPr b="1" lang="pt-BR" sz="4800">
                <a:solidFill>
                  <a:schemeClr val="dk1"/>
                </a:solidFill>
                <a:latin typeface="Calibri"/>
                <a:ea typeface="Calibri"/>
                <a:cs typeface="Calibri"/>
                <a:sym typeface="Calibri"/>
              </a:rPr>
            </a:br>
            <a:endParaRPr sz="4800">
              <a:solidFill>
                <a:schemeClr val="dk1"/>
              </a:solidFill>
              <a:latin typeface="Calibri"/>
              <a:ea typeface="Calibri"/>
              <a:cs typeface="Calibri"/>
              <a:sym typeface="Calibri"/>
            </a:endParaRPr>
          </a:p>
        </p:txBody>
      </p:sp>
      <p:grpSp>
        <p:nvGrpSpPr>
          <p:cNvPr id="237" name="Google Shape;237;p21"/>
          <p:cNvGrpSpPr/>
          <p:nvPr/>
        </p:nvGrpSpPr>
        <p:grpSpPr>
          <a:xfrm>
            <a:off x="56168" y="2050133"/>
            <a:ext cx="232963" cy="1340860"/>
            <a:chOff x="56168" y="2050133"/>
            <a:chExt cx="232963" cy="1340860"/>
          </a:xfrm>
        </p:grpSpPr>
        <p:sp>
          <p:nvSpPr>
            <p:cNvPr id="238" name="Google Shape;238;p21"/>
            <p:cNvSpPr/>
            <p:nvPr/>
          </p:nvSpPr>
          <p:spPr>
            <a:xfrm rot="5400000">
              <a:off x="228600" y="2619892"/>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9" name="Google Shape;239;p21"/>
            <p:cNvSpPr/>
            <p:nvPr/>
          </p:nvSpPr>
          <p:spPr>
            <a:xfrm rot="5400000">
              <a:off x="54864" y="2619892"/>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0" name="Google Shape;240;p21"/>
            <p:cNvSpPr/>
            <p:nvPr/>
          </p:nvSpPr>
          <p:spPr>
            <a:xfrm rot="5400000">
              <a:off x="228600" y="2477778"/>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1" name="Google Shape;241;p21"/>
            <p:cNvSpPr/>
            <p:nvPr/>
          </p:nvSpPr>
          <p:spPr>
            <a:xfrm rot="5400000">
              <a:off x="54864" y="2477778"/>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2" name="Google Shape;242;p21"/>
            <p:cNvSpPr/>
            <p:nvPr/>
          </p:nvSpPr>
          <p:spPr>
            <a:xfrm rot="5400000">
              <a:off x="228600" y="2335664"/>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3" name="Google Shape;243;p21"/>
            <p:cNvSpPr/>
            <p:nvPr/>
          </p:nvSpPr>
          <p:spPr>
            <a:xfrm rot="5400000">
              <a:off x="54864" y="2335664"/>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4" name="Google Shape;244;p21"/>
            <p:cNvSpPr/>
            <p:nvPr/>
          </p:nvSpPr>
          <p:spPr>
            <a:xfrm rot="5400000">
              <a:off x="228600" y="2193550"/>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5" name="Google Shape;245;p21"/>
            <p:cNvSpPr/>
            <p:nvPr/>
          </p:nvSpPr>
          <p:spPr>
            <a:xfrm rot="5400000">
              <a:off x="54864" y="2193550"/>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6" name="Google Shape;246;p21"/>
            <p:cNvSpPr/>
            <p:nvPr/>
          </p:nvSpPr>
          <p:spPr>
            <a:xfrm rot="5400000">
              <a:off x="228600" y="2051436"/>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7" name="Google Shape;247;p21"/>
            <p:cNvSpPr/>
            <p:nvPr/>
          </p:nvSpPr>
          <p:spPr>
            <a:xfrm rot="5400000">
              <a:off x="54864" y="2051436"/>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8" name="Google Shape;248;p21"/>
            <p:cNvSpPr/>
            <p:nvPr/>
          </p:nvSpPr>
          <p:spPr>
            <a:xfrm rot="5400000">
              <a:off x="228600" y="3330462"/>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9" name="Google Shape;249;p21"/>
            <p:cNvSpPr/>
            <p:nvPr/>
          </p:nvSpPr>
          <p:spPr>
            <a:xfrm rot="5400000">
              <a:off x="54864" y="3330462"/>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0" name="Google Shape;250;p21"/>
            <p:cNvSpPr/>
            <p:nvPr/>
          </p:nvSpPr>
          <p:spPr>
            <a:xfrm rot="5400000">
              <a:off x="228600" y="3188348"/>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1" name="Google Shape;251;p21"/>
            <p:cNvSpPr/>
            <p:nvPr/>
          </p:nvSpPr>
          <p:spPr>
            <a:xfrm rot="5400000">
              <a:off x="54864" y="3188348"/>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2" name="Google Shape;252;p21"/>
            <p:cNvSpPr/>
            <p:nvPr/>
          </p:nvSpPr>
          <p:spPr>
            <a:xfrm rot="5400000">
              <a:off x="228600" y="3046234"/>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3" name="Google Shape;253;p21"/>
            <p:cNvSpPr/>
            <p:nvPr/>
          </p:nvSpPr>
          <p:spPr>
            <a:xfrm rot="5400000">
              <a:off x="54864" y="3046234"/>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4" name="Google Shape;254;p21"/>
            <p:cNvSpPr/>
            <p:nvPr/>
          </p:nvSpPr>
          <p:spPr>
            <a:xfrm rot="5400000">
              <a:off x="228600" y="2904120"/>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5" name="Google Shape;255;p21"/>
            <p:cNvSpPr/>
            <p:nvPr/>
          </p:nvSpPr>
          <p:spPr>
            <a:xfrm rot="5400000">
              <a:off x="54864" y="2904120"/>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6" name="Google Shape;256;p21"/>
            <p:cNvSpPr/>
            <p:nvPr/>
          </p:nvSpPr>
          <p:spPr>
            <a:xfrm rot="5400000">
              <a:off x="228600" y="2762006"/>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7" name="Google Shape;257;p21"/>
            <p:cNvSpPr/>
            <p:nvPr/>
          </p:nvSpPr>
          <p:spPr>
            <a:xfrm rot="5400000">
              <a:off x="54864" y="2762006"/>
              <a:ext cx="61834" cy="59227"/>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pic>
        <p:nvPicPr>
          <p:cNvPr descr="Texto&#10;&#10;Descrição gerada automaticamente" id="258" name="Google Shape;258;p21"/>
          <p:cNvPicPr preferRelativeResize="0"/>
          <p:nvPr/>
        </p:nvPicPr>
        <p:blipFill rotWithShape="1">
          <a:blip r:embed="rId3">
            <a:alphaModFix/>
          </a:blip>
          <a:srcRect b="0" l="0" r="0" t="0"/>
          <a:stretch/>
        </p:blipFill>
        <p:spPr>
          <a:xfrm>
            <a:off x="4994529" y="0"/>
            <a:ext cx="6858000" cy="6858000"/>
          </a:xfrm>
          <a:prstGeom prst="rect">
            <a:avLst/>
          </a:prstGeom>
          <a:noFill/>
          <a:ln>
            <a:noFill/>
          </a:ln>
        </p:spPr>
      </p:pic>
      <p:sp>
        <p:nvSpPr>
          <p:cNvPr id="259" name="Google Shape;259;p21"/>
          <p:cNvSpPr/>
          <p:nvPr/>
        </p:nvSpPr>
        <p:spPr>
          <a:xfrm>
            <a:off x="0" y="5364472"/>
            <a:ext cx="5291468" cy="1490472"/>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0" name="Google Shape;260;p21"/>
          <p:cNvSpPr txBox="1"/>
          <p:nvPr>
            <p:ph idx="1" type="body"/>
          </p:nvPr>
        </p:nvSpPr>
        <p:spPr>
          <a:xfrm>
            <a:off x="594360" y="5540035"/>
            <a:ext cx="4376651" cy="795528"/>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None/>
            </a:pPr>
            <a:r>
              <a:rPr b="1" lang="pt-BR" sz="2000">
                <a:solidFill>
                  <a:schemeClr val="dk1"/>
                </a:solidFill>
                <a:latin typeface="Calibri"/>
                <a:ea typeface="Calibri"/>
                <a:cs typeface="Calibri"/>
                <a:sym typeface="Calibri"/>
              </a:rPr>
              <a:t>Uma história do ocidente</a:t>
            </a:r>
            <a:endParaRPr b="1" sz="2000">
              <a:solidFill>
                <a:schemeClr val="dk1"/>
              </a:solidFill>
              <a:latin typeface="Calibri"/>
              <a:ea typeface="Calibri"/>
              <a:cs typeface="Calibri"/>
              <a:sym typeface="Calibri"/>
            </a:endParaRPr>
          </a:p>
        </p:txBody>
      </p:sp>
      <p:sp>
        <p:nvSpPr>
          <p:cNvPr id="261" name="Google Shape;261;p21"/>
          <p:cNvSpPr/>
          <p:nvPr/>
        </p:nvSpPr>
        <p:spPr>
          <a:xfrm>
            <a:off x="0" y="6501384"/>
            <a:ext cx="5852160" cy="356616"/>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5" name="Shape 265"/>
        <p:cNvGrpSpPr/>
        <p:nvPr/>
      </p:nvGrpSpPr>
      <p:grpSpPr>
        <a:xfrm>
          <a:off x="0" y="0"/>
          <a:ext cx="0" cy="0"/>
          <a:chOff x="0" y="0"/>
          <a:chExt cx="0" cy="0"/>
        </a:xfrm>
      </p:grpSpPr>
      <p:sp>
        <p:nvSpPr>
          <p:cNvPr id="266" name="Google Shape;266;p22"/>
          <p:cNvSpPr/>
          <p:nvPr/>
        </p:nvSpPr>
        <p:spPr>
          <a:xfrm>
            <a:off x="0" y="0"/>
            <a:ext cx="12192000" cy="6858000"/>
          </a:xfrm>
          <a:prstGeom prst="rect">
            <a:avLst/>
          </a:prstGeom>
          <a:solidFill>
            <a:srgbClr val="EDEDE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67" name="Google Shape;267;p22"/>
          <p:cNvGrpSpPr/>
          <p:nvPr/>
        </p:nvGrpSpPr>
        <p:grpSpPr>
          <a:xfrm>
            <a:off x="-1" y="-1"/>
            <a:ext cx="12191999" cy="4267200"/>
            <a:chOff x="7467600" y="0"/>
            <a:chExt cx="4724400" cy="6858000"/>
          </a:xfrm>
        </p:grpSpPr>
        <p:sp>
          <p:nvSpPr>
            <p:cNvPr id="268" name="Google Shape;268;p22"/>
            <p:cNvSpPr/>
            <p:nvPr/>
          </p:nvSpPr>
          <p:spPr>
            <a:xfrm>
              <a:off x="7467600" y="0"/>
              <a:ext cx="4724400" cy="6858000"/>
            </a:xfrm>
            <a:prstGeom prst="rect">
              <a:avLst/>
            </a:prstGeom>
            <a:solidFill>
              <a:schemeClr val="accent5">
                <a:alpha val="6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69" name="Google Shape;269;p22"/>
            <p:cNvSpPr/>
            <p:nvPr/>
          </p:nvSpPr>
          <p:spPr>
            <a:xfrm>
              <a:off x="7467600" y="0"/>
              <a:ext cx="4724400" cy="6858000"/>
            </a:xfrm>
            <a:prstGeom prst="rect">
              <a:avLst/>
            </a:prstGeom>
            <a:solidFill>
              <a:srgbClr val="E1EFD8">
                <a:alpha val="4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270" name="Google Shape;270;p22"/>
          <p:cNvSpPr/>
          <p:nvPr/>
        </p:nvSpPr>
        <p:spPr>
          <a:xfrm>
            <a:off x="0" y="0"/>
            <a:ext cx="12192000" cy="4267200"/>
          </a:xfrm>
          <a:custGeom>
            <a:rect b="b" l="l" r="r" t="t"/>
            <a:pathLst>
              <a:path extrusionOk="0" h="4267200" w="121920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rgbClr val="EDEDE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71" name="Google Shape;271;p22"/>
          <p:cNvSpPr/>
          <p:nvPr/>
        </p:nvSpPr>
        <p:spPr>
          <a:xfrm>
            <a:off x="457201" y="990600"/>
            <a:ext cx="9906000" cy="4876800"/>
          </a:xfrm>
          <a:prstGeom prst="rect">
            <a:avLst/>
          </a:prstGeom>
          <a:solidFill>
            <a:schemeClr val="lt1"/>
          </a:solidFill>
          <a:ln>
            <a:noFill/>
          </a:ln>
          <a:effectLst>
            <a:outerShdw blurRad="317500" rotWithShape="0" algn="ctr">
              <a:schemeClr val="dk1">
                <a:alpha val="24705"/>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72" name="Google Shape;272;p22"/>
          <p:cNvSpPr txBox="1"/>
          <p:nvPr>
            <p:ph type="title"/>
          </p:nvPr>
        </p:nvSpPr>
        <p:spPr>
          <a:xfrm>
            <a:off x="1142999" y="1676401"/>
            <a:ext cx="6781800" cy="1752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Calibri"/>
              <a:buNone/>
            </a:pPr>
            <a:r>
              <a:rPr b="1" lang="pt-BR" sz="6000">
                <a:solidFill>
                  <a:schemeClr val="dk1"/>
                </a:solidFill>
                <a:latin typeface="Calibri"/>
                <a:ea typeface="Calibri"/>
                <a:cs typeface="Calibri"/>
                <a:sym typeface="Calibri"/>
              </a:rPr>
              <a:t>O lugar das mulheres no mundo antigo</a:t>
            </a:r>
            <a:endParaRPr/>
          </a:p>
        </p:txBody>
      </p:sp>
      <p:sp>
        <p:nvSpPr>
          <p:cNvPr id="273" name="Google Shape;273;p22"/>
          <p:cNvSpPr txBox="1"/>
          <p:nvPr>
            <p:ph idx="1" type="body"/>
          </p:nvPr>
        </p:nvSpPr>
        <p:spPr>
          <a:xfrm>
            <a:off x="1142999" y="3429000"/>
            <a:ext cx="6781800" cy="1752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None/>
            </a:pPr>
            <a:r>
              <a:rPr lang="pt-BR" sz="3200">
                <a:solidFill>
                  <a:schemeClr val="dk1"/>
                </a:solidFill>
                <a:latin typeface="Calibri"/>
                <a:ea typeface="Calibri"/>
                <a:cs typeface="Calibri"/>
                <a:sym typeface="Calibri"/>
              </a:rPr>
              <a:t>Aristóteles – mirem-se no exemplo daquelas mulheres de Atenas???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